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6" r:id="rId2"/>
    <p:sldId id="262" r:id="rId3"/>
    <p:sldId id="378" r:id="rId4"/>
    <p:sldId id="269" r:id="rId5"/>
    <p:sldId id="260" r:id="rId6"/>
    <p:sldId id="267" r:id="rId7"/>
    <p:sldId id="273" r:id="rId8"/>
    <p:sldId id="268" r:id="rId9"/>
    <p:sldId id="263" r:id="rId10"/>
    <p:sldId id="270" r:id="rId11"/>
    <p:sldId id="272" r:id="rId12"/>
    <p:sldId id="275" r:id="rId13"/>
    <p:sldId id="278" r:id="rId14"/>
    <p:sldId id="343" r:id="rId15"/>
    <p:sldId id="280" r:id="rId16"/>
    <p:sldId id="279" r:id="rId17"/>
    <p:sldId id="261" r:id="rId18"/>
    <p:sldId id="292" r:id="rId19"/>
    <p:sldId id="294" r:id="rId20"/>
    <p:sldId id="375" r:id="rId21"/>
    <p:sldId id="377" r:id="rId22"/>
    <p:sldId id="298" r:id="rId23"/>
    <p:sldId id="300" r:id="rId24"/>
    <p:sldId id="304" r:id="rId25"/>
    <p:sldId id="306" r:id="rId26"/>
    <p:sldId id="310" r:id="rId27"/>
    <p:sldId id="311" r:id="rId28"/>
    <p:sldId id="315" r:id="rId29"/>
    <p:sldId id="317" r:id="rId30"/>
    <p:sldId id="318" r:id="rId31"/>
    <p:sldId id="319" r:id="rId32"/>
    <p:sldId id="374" r:id="rId33"/>
    <p:sldId id="328" r:id="rId34"/>
    <p:sldId id="329" r:id="rId35"/>
    <p:sldId id="330" r:id="rId36"/>
    <p:sldId id="344" r:id="rId37"/>
    <p:sldId id="345" r:id="rId38"/>
    <p:sldId id="373" r:id="rId39"/>
    <p:sldId id="371" r:id="rId40"/>
    <p:sldId id="337" r:id="rId41"/>
    <p:sldId id="370" r:id="rId42"/>
    <p:sldId id="339" r:id="rId43"/>
    <p:sldId id="264" r:id="rId44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5FD"/>
    <a:srgbClr val="FFCC00"/>
    <a:srgbClr val="CC66FF"/>
    <a:srgbClr val="0F07B5"/>
    <a:srgbClr val="2A2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9512" autoAdjust="0"/>
  </p:normalViewPr>
  <p:slideViewPr>
    <p:cSldViewPr snapToGrid="0">
      <p:cViewPr>
        <p:scale>
          <a:sx n="100" d="100"/>
          <a:sy n="100" d="100"/>
        </p:scale>
        <p:origin x="-1182" y="178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050" b="1" i="0" u="none" strike="noStrike" baseline="0" dirty="0" smtClean="0">
                <a:effectLst/>
              </a:rPr>
              <a:t>Среднемесячная заработная плата, </a:t>
            </a:r>
            <a:r>
              <a:rPr lang="ru-RU" sz="1050" b="0" i="1" u="none" strike="noStrike" baseline="0" dirty="0" smtClean="0">
                <a:effectLst/>
              </a:rPr>
              <a:t>рублей</a:t>
            </a:r>
            <a:endParaRPr lang="ru-RU" sz="1050" b="0" i="1" dirty="0" smtClean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потребительских цен на товары и услуги (среднегодовой), в % к предыдущему году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г. (факт)</c:v>
                </c:pt>
                <c:pt idx="1">
                  <c:v>2019 г. (оценка)</c:v>
                </c:pt>
                <c:pt idx="2">
                  <c:v>2020 г. (прогноз)</c:v>
                </c:pt>
                <c:pt idx="3">
                  <c:v>2021 г. (прогноз)</c:v>
                </c:pt>
                <c:pt idx="4">
                  <c:v>2022 г.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27590.799999999996</c:v>
                </c:pt>
                <c:pt idx="1">
                  <c:v>29727.5</c:v>
                </c:pt>
                <c:pt idx="2">
                  <c:v>31655.599999999991</c:v>
                </c:pt>
                <c:pt idx="3">
                  <c:v>33609.699999999997</c:v>
                </c:pt>
                <c:pt idx="4">
                  <c:v>35684.1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03936"/>
        <c:axId val="75338816"/>
      </c:barChart>
      <c:catAx>
        <c:axId val="150503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338816"/>
        <c:crosses val="autoZero"/>
        <c:auto val="1"/>
        <c:lblAlgn val="ctr"/>
        <c:lblOffset val="100"/>
        <c:noMultiLvlLbl val="0"/>
      </c:catAx>
      <c:valAx>
        <c:axId val="75338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050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u="sng" baseline="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налоговых и неналоговых доходов в 2020году в </a:t>
            </a:r>
            <a:r>
              <a:rPr lang="ru-RU" sz="1400" u="sng" baseline="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Конышевском</a:t>
            </a:r>
            <a:r>
              <a:rPr lang="ru-RU" sz="1400" u="sng" baseline="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районе</a:t>
            </a:r>
            <a:endParaRPr lang="ru-RU" sz="1400" u="sng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502625532118991"/>
          <c:y val="7.4972696950913759E-3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Лист1!$A$2:$A$11</c:f>
              <c:strCache>
                <c:ptCount val="10"/>
                <c:pt idx="0">
                  <c:v>Налоги на прибыль</c:v>
                </c:pt>
                <c:pt idx="1">
                  <c:v>Налоги на товары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компенсация затрат государства</c:v>
                </c:pt>
                <c:pt idx="7">
                  <c:v> 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88676957</c:v>
                </c:pt>
                <c:pt idx="1">
                  <c:v>8837047</c:v>
                </c:pt>
                <c:pt idx="2">
                  <c:v>3955542</c:v>
                </c:pt>
                <c:pt idx="3">
                  <c:v>885000</c:v>
                </c:pt>
                <c:pt idx="4">
                  <c:v>7997000</c:v>
                </c:pt>
                <c:pt idx="5">
                  <c:v>650000</c:v>
                </c:pt>
                <c:pt idx="6">
                  <c:v>5850441</c:v>
                </c:pt>
                <c:pt idx="7">
                  <c:v>200000</c:v>
                </c:pt>
                <c:pt idx="8">
                  <c:v>20993</c:v>
                </c:pt>
                <c:pt idx="9" formatCode="General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088686013100773"/>
          <c:y val="0.19146875645680234"/>
          <c:w val="0.32911313986899232"/>
          <c:h val="0.80853124354319872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областного бюджета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7777777777781E-3"/>
                  <c:y val="0.236792275584357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163</a:t>
                    </a:r>
                    <a:r>
                      <a:rPr lang="ru-RU" dirty="0" smtClean="0"/>
                      <a:t>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0.33558310981619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367E-3"/>
                  <c:y val="0.197297393928092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ru-RU" dirty="0" smtClean="0"/>
                      <a:t>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6851E-3"/>
                  <c:y val="0.22931350679104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135</a:t>
                    </a:r>
                    <a:r>
                      <a:rPr lang="ru-RU" dirty="0" smtClean="0"/>
                      <a:t>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872265966754232E-7"/>
                  <c:y val="0.262002975243228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136</a:t>
                    </a:r>
                    <a:r>
                      <a:rPr lang="ru-RU" dirty="0" smtClean="0"/>
                      <a:t>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163</c:v>
                </c:pt>
                <c:pt idx="1">
                  <c:v>189</c:v>
                </c:pt>
                <c:pt idx="2">
                  <c:v>153.9</c:v>
                </c:pt>
                <c:pt idx="3">
                  <c:v>135.1</c:v>
                </c:pt>
                <c:pt idx="4">
                  <c:v>136.1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668480"/>
        <c:axId val="122839040"/>
        <c:axId val="0"/>
      </c:bar3DChart>
      <c:catAx>
        <c:axId val="147668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ru-RU"/>
          </a:p>
        </c:txPr>
        <c:crossAx val="122839040"/>
        <c:crosses val="autoZero"/>
        <c:auto val="1"/>
        <c:lblAlgn val="ctr"/>
        <c:lblOffset val="100"/>
        <c:noMultiLvlLbl val="0"/>
      </c:catAx>
      <c:valAx>
        <c:axId val="1228390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4766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7816577213107"/>
          <c:y val="4.1721768071169743E-2"/>
          <c:w val="0.60869418085091442"/>
          <c:h val="0.569423588537945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bubble3D val="0"/>
            <c:explosion val="6"/>
          </c:dPt>
          <c:dPt>
            <c:idx val="1"/>
            <c:bubble3D val="0"/>
            <c:explosion val="6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explosion val="6"/>
            <c:spPr>
              <a:solidFill>
                <a:srgbClr val="92D05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0136166224187101E-2"/>
                  <c:y val="-9.349095620199909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 - 12 700,1 тыс. рублей</c:v>
                </c:pt>
                <c:pt idx="1">
                  <c:v>субвенции - межбюджетные трансферты, предоставляемые субъектам РФ для финансового обеспечения переданных расходных обязательств РФ, - 136 917,5 тыс рублей</c:v>
                </c:pt>
                <c:pt idx="2">
                  <c:v>субсидии - межбюджетные трансферты, предоставляемые на безвозмездной и безвозвратной основе в целях софинансирования расходных обязательств, - 4 320,5тыс. рублей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12700.1</c:v>
                </c:pt>
                <c:pt idx="1">
                  <c:v>136917.5</c:v>
                </c:pt>
                <c:pt idx="2">
                  <c:v>4320.5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2.0272332448374561E-3"/>
          <c:y val="0.65654846594106031"/>
          <c:w val="0.98698292782283026"/>
          <c:h val="0.34345153405893969"/>
        </c:manualLayout>
      </c:layout>
      <c:overlay val="0"/>
      <c:txPr>
        <a:bodyPr/>
        <a:lstStyle/>
        <a:p>
          <a:pPr>
            <a:lnSpc>
              <a:spcPct val="100000"/>
            </a:lnSpc>
            <a:defRPr sz="105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ysDot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99470859826943E-2"/>
          <c:y val="0.16666676305676123"/>
          <c:w val="0.35478939032613949"/>
          <c:h val="0.635336030328186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CC66FF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8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1.8798835308179463E-17"/>
                  <c:y val="1.101738780915917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-3.6724626030530567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 0100 Общегосударственный расходы</c:v>
                </c:pt>
                <c:pt idx="1">
                  <c:v> 0400 Национальная экономика</c:v>
                </c:pt>
                <c:pt idx="2">
                  <c:v> 0700 Образование</c:v>
                </c:pt>
                <c:pt idx="3">
                  <c:v> 0800 Культура, кинематография</c:v>
                </c:pt>
                <c:pt idx="4">
                  <c:v> 0900 Здравоохранение</c:v>
                </c:pt>
                <c:pt idx="5">
                  <c:v> 1000 Социальная политика</c:v>
                </c:pt>
                <c:pt idx="6">
                  <c:v> 1100 Физическая культура и спорт</c:v>
                </c:pt>
                <c:pt idx="7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31542</c:v>
                </c:pt>
                <c:pt idx="1">
                  <c:v>11214</c:v>
                </c:pt>
                <c:pt idx="2">
                  <c:v>163691</c:v>
                </c:pt>
                <c:pt idx="3">
                  <c:v>20012233</c:v>
                </c:pt>
                <c:pt idx="4">
                  <c:v>93</c:v>
                </c:pt>
                <c:pt idx="5">
                  <c:v>19004784</c:v>
                </c:pt>
                <c:pt idx="6">
                  <c:v>9596</c:v>
                </c:pt>
                <c:pt idx="7">
                  <c:v>5088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CC66FF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5"/>
              <c:delete val="1"/>
            </c:dLbl>
            <c:dLbl>
              <c:idx val="7"/>
              <c:layout>
                <c:manualLayout>
                  <c:x val="0"/>
                  <c:y val="7.344925206106106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0"/>
                  <c:y val="-7.34492520610610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 0100 Общегосударственный расходы</c:v>
                </c:pt>
                <c:pt idx="1">
                  <c:v> 0400 Национальная экономика</c:v>
                </c:pt>
                <c:pt idx="2">
                  <c:v> 0700 Образование</c:v>
                </c:pt>
                <c:pt idx="3">
                  <c:v> 0800 Культура, кинематография</c:v>
                </c:pt>
                <c:pt idx="4">
                  <c:v> 0900 Здравоохранение</c:v>
                </c:pt>
                <c:pt idx="5">
                  <c:v> 1000 Социальная политика</c:v>
                </c:pt>
                <c:pt idx="6">
                  <c:v> 1100 Физическая культура и спорт</c:v>
                </c:pt>
                <c:pt idx="7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30105</c:v>
                </c:pt>
                <c:pt idx="1">
                  <c:v>10420</c:v>
                </c:pt>
                <c:pt idx="2">
                  <c:v>153504</c:v>
                </c:pt>
                <c:pt idx="3">
                  <c:v>18095</c:v>
                </c:pt>
                <c:pt idx="4">
                  <c:v>93</c:v>
                </c:pt>
                <c:pt idx="5">
                  <c:v>18981</c:v>
                </c:pt>
                <c:pt idx="6">
                  <c:v>8940</c:v>
                </c:pt>
                <c:pt idx="7">
                  <c:v>4071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CC66FF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5"/>
              <c:delete val="1"/>
            </c:dLbl>
            <c:dLbl>
              <c:idx val="8"/>
              <c:layout>
                <c:manualLayout>
                  <c:x val="-1.6406445795428548E-2"/>
                  <c:y val="-2.203477561831866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 0100 Общегосударственный расходы</c:v>
                </c:pt>
                <c:pt idx="1">
                  <c:v> 0400 Национальная экономика</c:v>
                </c:pt>
                <c:pt idx="2">
                  <c:v> 0700 Образование</c:v>
                </c:pt>
                <c:pt idx="3">
                  <c:v> 0800 Культура, кинематография</c:v>
                </c:pt>
                <c:pt idx="4">
                  <c:v> 0900 Здравоохранение</c:v>
                </c:pt>
                <c:pt idx="5">
                  <c:v> 1000 Социальная политика</c:v>
                </c:pt>
                <c:pt idx="6">
                  <c:v> 1100 Физическая культура и спорт</c:v>
                </c:pt>
                <c:pt idx="7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Лист1!$D$2:$D$9</c:f>
              <c:numCache>
                <c:formatCode>#,##0.0</c:formatCode>
                <c:ptCount val="8"/>
                <c:pt idx="0">
                  <c:v>30330</c:v>
                </c:pt>
                <c:pt idx="1">
                  <c:v>10789</c:v>
                </c:pt>
                <c:pt idx="2">
                  <c:v>154693</c:v>
                </c:pt>
                <c:pt idx="3">
                  <c:v>18095</c:v>
                </c:pt>
                <c:pt idx="4">
                  <c:v>93</c:v>
                </c:pt>
                <c:pt idx="5">
                  <c:v>18981</c:v>
                </c:pt>
                <c:pt idx="6">
                  <c:v>8940</c:v>
                </c:pt>
                <c:pt idx="7">
                  <c:v>4071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6724908472702006"/>
          <c:y val="7.0198978072217394E-2"/>
          <c:w val="0.34563811385298282"/>
          <c:h val="0.86525127451802653"/>
        </c:manualLayout>
      </c:layout>
      <c:overlay val="0"/>
      <c:txPr>
        <a:bodyPr/>
        <a:lstStyle/>
        <a:p>
          <a:pPr>
            <a:defRPr sz="65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Фонд начисленной</a:t>
            </a:r>
            <a:r>
              <a:rPr lang="ru-RU" sz="1050" baseline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заработной платы</a:t>
            </a:r>
            <a:r>
              <a:rPr lang="ru-RU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050" b="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млрд. рублей</a:t>
            </a:r>
            <a:endParaRPr lang="ru-RU" sz="1050" b="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6378606797661008"/>
          <c:y val="4.40841893963887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7490547783241903E-2"/>
          <c:y val="0.53727122338832989"/>
          <c:w val="0.90501890443351662"/>
          <c:h val="0.22402305667570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начисленной заработной платы, млрд. рублей 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г. (факт)</c:v>
                </c:pt>
                <c:pt idx="1">
                  <c:v>2019 г. (оценка)</c:v>
                </c:pt>
                <c:pt idx="2">
                  <c:v>2020 г. (прогноз)</c:v>
                </c:pt>
                <c:pt idx="3">
                  <c:v>2021 г. (прогноз)</c:v>
                </c:pt>
                <c:pt idx="4">
                  <c:v>2022 г.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781372.3</c:v>
                </c:pt>
                <c:pt idx="1">
                  <c:v>851872.6</c:v>
                </c:pt>
                <c:pt idx="2">
                  <c:v>926876.8</c:v>
                </c:pt>
                <c:pt idx="3">
                  <c:v>991753.6</c:v>
                </c:pt>
                <c:pt idx="4">
                  <c:v>1052967.4000000004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04448"/>
        <c:axId val="75340544"/>
      </c:barChart>
      <c:catAx>
        <c:axId val="150504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340544"/>
        <c:crosses val="autoZero"/>
        <c:auto val="1"/>
        <c:lblAlgn val="ctr"/>
        <c:lblOffset val="100"/>
        <c:noMultiLvlLbl val="0"/>
      </c:catAx>
      <c:valAx>
        <c:axId val="75340544"/>
        <c:scaling>
          <c:orientation val="minMax"/>
          <c:min val="0"/>
        </c:scaling>
        <c:delete val="1"/>
        <c:axPos val="l"/>
        <c:numFmt formatCode="#,##0.00" sourceLinked="0"/>
        <c:majorTickMark val="out"/>
        <c:minorTickMark val="none"/>
        <c:tickLblPos val="none"/>
        <c:crossAx val="150504448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50" dirty="0">
                <a:solidFill>
                  <a:srgbClr val="0070C0"/>
                </a:solidFill>
              </a:rPr>
              <a:t>Численность населения (среднегодовая), </a:t>
            </a:r>
            <a:r>
              <a:rPr lang="ru-RU" sz="1050" b="0" i="1" dirty="0" smtClean="0">
                <a:solidFill>
                  <a:srgbClr val="0070C0"/>
                </a:solidFill>
              </a:rPr>
              <a:t> </a:t>
            </a:r>
            <a:r>
              <a:rPr lang="ru-RU" sz="1050" b="0" i="1" dirty="0">
                <a:solidFill>
                  <a:srgbClr val="0070C0"/>
                </a:solidFill>
              </a:rPr>
              <a:t>человек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(среднегодовая), тыс. человек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г. (факт)</c:v>
                </c:pt>
                <c:pt idx="1">
                  <c:v>2019 г. (оценка)</c:v>
                </c:pt>
                <c:pt idx="2">
                  <c:v>2020 г. (прогноз)</c:v>
                </c:pt>
                <c:pt idx="3">
                  <c:v>2021 г. (прогноз)</c:v>
                </c:pt>
                <c:pt idx="4">
                  <c:v>2022 г.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8525</c:v>
                </c:pt>
                <c:pt idx="1">
                  <c:v>8230</c:v>
                </c:pt>
                <c:pt idx="2">
                  <c:v>8230</c:v>
                </c:pt>
                <c:pt idx="3">
                  <c:v>8230</c:v>
                </c:pt>
                <c:pt idx="4">
                  <c:v>8230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283200"/>
        <c:axId val="126363328"/>
      </c:barChart>
      <c:catAx>
        <c:axId val="151283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126363328"/>
        <c:crosses val="autoZero"/>
        <c:auto val="1"/>
        <c:lblAlgn val="ctr"/>
        <c:lblOffset val="100"/>
        <c:noMultiLvlLbl val="0"/>
      </c:catAx>
      <c:valAx>
        <c:axId val="126363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1283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ru-RU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Численность занятых в экономике (без</a:t>
            </a:r>
            <a:r>
              <a:rPr lang="ru-RU" sz="1050" baseline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фермеров и занятых индивидуальной трудовой деятельностью) (чел)</a:t>
            </a:r>
            <a:endParaRPr lang="ru-RU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2408821034775248E-3"/>
                  <c:y val="-0.14064697609001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4817642069550513E-3"/>
                  <c:y val="-0.133614627285513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408821034775248E-3"/>
                  <c:y val="-0.14767932489451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408821034775248E-3"/>
                  <c:y val="-0.1687763713080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4817642069550513E-3"/>
                  <c:y val="-0.18987341772151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(факт)</c:v>
                </c:pt>
                <c:pt idx="1">
                  <c:v>2019 (оценка)</c:v>
                </c:pt>
                <c:pt idx="2">
                  <c:v>2020 (прогноз)</c:v>
                </c:pt>
                <c:pt idx="3">
                  <c:v>2021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2360</c:v>
                </c:pt>
                <c:pt idx="1">
                  <c:v>2388</c:v>
                </c:pt>
                <c:pt idx="2">
                  <c:v>2440</c:v>
                </c:pt>
                <c:pt idx="3">
                  <c:v>2459</c:v>
                </c:pt>
                <c:pt idx="4">
                  <c:v>2459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505472"/>
        <c:axId val="126366784"/>
      </c:barChart>
      <c:catAx>
        <c:axId val="150505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26366784"/>
        <c:crosses val="autoZero"/>
        <c:auto val="1"/>
        <c:lblAlgn val="ctr"/>
        <c:lblOffset val="100"/>
        <c:noMultiLvlLbl val="0"/>
      </c:catAx>
      <c:valAx>
        <c:axId val="126366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050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r>
              <a:rPr lang="ru-RU" sz="14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Динамика консолидированного </a:t>
            </a:r>
          </a:p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r>
              <a:rPr lang="ru-RU" sz="14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бюджета Конышевского</a:t>
            </a:r>
            <a:r>
              <a:rPr lang="ru-RU" sz="1400" u="sng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района</a:t>
            </a:r>
            <a:endParaRPr lang="ru-RU" sz="14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1979391292007471E-2"/>
          <c:y val="0.19341687241095526"/>
          <c:w val="0.77150605558190011"/>
          <c:h val="0.74089437846834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5555555555555558E-3"/>
                  <c:y val="-1.2499999999999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8351E-3"/>
                  <c:y val="-2.135085493073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367E-3"/>
                  <c:y val="-2.08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67E-3"/>
                  <c:y val="-3.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3367E-3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8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317985.90000000002</c:v>
                </c:pt>
                <c:pt idx="1">
                  <c:v>284143</c:v>
                </c:pt>
                <c:pt idx="2">
                  <c:v>289549.7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numFmt formatCode="#,##0.0" sourceLinked="0"/>
            <c:txPr>
              <a:bodyPr rot="-5400000" vert="horz"/>
              <a:lstStyle/>
              <a:p>
                <a:pPr>
                  <a:defRPr sz="8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317985.90000000002</c:v>
                </c:pt>
                <c:pt idx="1">
                  <c:v>284143</c:v>
                </c:pt>
                <c:pt idx="2">
                  <c:v>289549.7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(профицит)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9962529621831748E-3"/>
                  <c:y val="0.15692369760417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943794432748103E-3"/>
                  <c:y val="0.1305711875238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numFmt formatCode="#,##0.0" sourceLinked="0"/>
            <c:txPr>
              <a:bodyPr rot="-5400000" vert="horz"/>
              <a:lstStyle/>
              <a:p>
                <a:pPr>
                  <a:defRPr sz="8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589248"/>
        <c:axId val="100801856"/>
      </c:barChart>
      <c:catAx>
        <c:axId val="153589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00801856"/>
        <c:crosses val="autoZero"/>
        <c:auto val="1"/>
        <c:lblAlgn val="ctr"/>
        <c:lblOffset val="100"/>
        <c:noMultiLvlLbl val="0"/>
      </c:catAx>
      <c:valAx>
        <c:axId val="1008018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3589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46483816591497"/>
          <c:y val="0.26146277292727355"/>
          <c:w val="0.17254640294753668"/>
          <c:h val="0.38985439281297707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89177489177587E-2"/>
          <c:y val="3.5724331926863605E-2"/>
          <c:w val="0.94960317460317611"/>
          <c:h val="0.7726965541490871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266187781</c:v>
                </c:pt>
                <c:pt idx="1">
                  <c:v>301614302</c:v>
                </c:pt>
                <c:pt idx="2">
                  <c:v>271011096</c:v>
                </c:pt>
                <c:pt idx="3">
                  <c:v>247013038</c:v>
                </c:pt>
                <c:pt idx="4">
                  <c:v>251824475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4"/>
        <c:gapDepth val="350"/>
        <c:shape val="box"/>
        <c:axId val="153551360"/>
        <c:axId val="116027904"/>
        <c:axId val="0"/>
      </c:bar3DChart>
      <c:catAx>
        <c:axId val="15355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6027904"/>
        <c:crosses val="autoZero"/>
        <c:auto val="1"/>
        <c:lblAlgn val="ctr"/>
        <c:lblOffset val="100"/>
        <c:noMultiLvlLbl val="0"/>
      </c:catAx>
      <c:valAx>
        <c:axId val="116027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355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272</c:v>
                </c:pt>
                <c:pt idx="1">
                  <c:v>297</c:v>
                </c:pt>
                <c:pt idx="2">
                  <c:v>271</c:v>
                </c:pt>
                <c:pt idx="3">
                  <c:v>247</c:v>
                </c:pt>
                <c:pt idx="4">
                  <c:v>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334720"/>
        <c:axId val="116030208"/>
        <c:axId val="0"/>
      </c:bar3DChart>
      <c:catAx>
        <c:axId val="15433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116030208"/>
        <c:crosses val="autoZero"/>
        <c:auto val="1"/>
        <c:lblAlgn val="ctr"/>
        <c:lblOffset val="100"/>
        <c:noMultiLvlLbl val="0"/>
      </c:catAx>
      <c:valAx>
        <c:axId val="116030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433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58440235029792E-2"/>
          <c:y val="0.12125388845683822"/>
          <c:w val="0.66123812336909504"/>
          <c:h val="0.7574922230863236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64896"/>
        <c:axId val="116028480"/>
      </c:lineChart>
      <c:catAx>
        <c:axId val="147664896"/>
        <c:scaling>
          <c:orientation val="minMax"/>
        </c:scaling>
        <c:delete val="1"/>
        <c:axPos val="b"/>
        <c:majorTickMark val="none"/>
        <c:minorTickMark val="none"/>
        <c:tickLblPos val="none"/>
        <c:crossAx val="116028480"/>
        <c:crosses val="autoZero"/>
        <c:auto val="1"/>
        <c:lblAlgn val="ctr"/>
        <c:lblOffset val="100"/>
        <c:noMultiLvlLbl val="0"/>
      </c:catAx>
      <c:valAx>
        <c:axId val="116028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47664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5314969182784"/>
          <c:y val="0.59749697950227409"/>
          <c:w val="0.30675179370306288"/>
          <c:h val="0.38597520324151136"/>
        </c:manualLayout>
      </c:layout>
      <c:overlay val="0"/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6262083347099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252416669420708E-3"/>
                  <c:y val="7.92282670396197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6262083347100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9393125020651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6262083347100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700" b="1" i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102.6</c:v>
                </c:pt>
                <c:pt idx="1">
                  <c:v>112</c:v>
                </c:pt>
                <c:pt idx="2">
                  <c:v>117.1</c:v>
                </c:pt>
                <c:pt idx="3">
                  <c:v>111.8</c:v>
                </c:pt>
                <c:pt idx="4">
                  <c:v>115.7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3987862500413027E-2"/>
                  <c:y val="-4.7537509374791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19172917148531E-2"/>
                  <c:y val="-4.7537509374791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19172917148531E-2"/>
                  <c:y val="-4.7537509374791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319172917148531E-2"/>
                  <c:y val="-4.7537509374791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987862500413027E-2"/>
                  <c:y val="-4.7537509374791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4.5269999999999998E-3</c:v>
                </c:pt>
                <c:pt idx="1">
                  <c:v>0</c:v>
                </c:pt>
                <c:pt idx="2">
                  <c:v>8.7000000000000068E-5</c:v>
                </c:pt>
                <c:pt idx="3">
                  <c:v>8.7000000000000068E-5</c:v>
                </c:pt>
                <c:pt idx="4">
                  <c:v>8.7000000000000068E-5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665408"/>
        <c:axId val="153768448"/>
        <c:axId val="0"/>
      </c:bar3DChart>
      <c:catAx>
        <c:axId val="147665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53768448"/>
        <c:crosses val="autoZero"/>
        <c:auto val="1"/>
        <c:lblAlgn val="ctr"/>
        <c:lblOffset val="100"/>
        <c:noMultiLvlLbl val="0"/>
      </c:catAx>
      <c:valAx>
        <c:axId val="1537684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476654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401084518263152"/>
          <c:y val="0.30187407358003615"/>
          <c:w val="0.21666391315042763"/>
          <c:h val="0.17152908125000851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891CA-9538-472F-A2E8-B543B27233E5}" type="doc">
      <dgm:prSet loTypeId="urn:microsoft.com/office/officeart/2005/8/layout/equati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24E573-00B8-4F93-8B8D-48F1D8EDE04F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Бюджет Курской области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58D8A78-F40F-4D72-90A3-DB7E7B2B2BCF}" type="parTrans" cxnId="{CD1D10ED-F808-4D85-9659-2D70F693DBDB}">
      <dgm:prSet/>
      <dgm:spPr/>
      <dgm:t>
        <a:bodyPr/>
        <a:lstStyle/>
        <a:p>
          <a:endParaRPr lang="ru-RU"/>
        </a:p>
      </dgm:t>
    </dgm:pt>
    <dgm:pt modelId="{4837A705-3337-46BD-9945-189398CA783B}" type="sibTrans" cxnId="{CD1D10ED-F808-4D85-9659-2D70F693DBDB}">
      <dgm:prSet/>
      <dgm:spPr/>
      <dgm:t>
        <a:bodyPr/>
        <a:lstStyle/>
        <a:p>
          <a:endParaRPr lang="ru-RU" dirty="0"/>
        </a:p>
      </dgm:t>
    </dgm:pt>
    <dgm:pt modelId="{07B097DB-A5BE-4F66-9600-C47C637784CB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Бюджет </a:t>
          </a:r>
          <a:r>
            <a:rPr lang="ru-RU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Конышевского</a:t>
          </a: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района Курской области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0727B0A-C0C3-4502-A4B9-666D1F4CD0CB}" type="parTrans" cxnId="{68C5A323-F7A6-44D6-9436-EF182A17A8E8}">
      <dgm:prSet/>
      <dgm:spPr/>
      <dgm:t>
        <a:bodyPr/>
        <a:lstStyle/>
        <a:p>
          <a:endParaRPr lang="ru-RU"/>
        </a:p>
      </dgm:t>
    </dgm:pt>
    <dgm:pt modelId="{2B911827-03AF-4845-8060-45D4847C26C5}" type="sibTrans" cxnId="{68C5A323-F7A6-44D6-9436-EF182A17A8E8}">
      <dgm:prSet/>
      <dgm:spPr/>
      <dgm:t>
        <a:bodyPr/>
        <a:lstStyle/>
        <a:p>
          <a:endParaRPr lang="ru-RU"/>
        </a:p>
      </dgm:t>
    </dgm:pt>
    <dgm:pt modelId="{F245A0AC-19A3-4335-AB83-A8E22DCF98E3}" type="pres">
      <dgm:prSet presAssocID="{2C6891CA-9538-472F-A2E8-B543B27233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7DFF4-499B-45EC-A18B-2B2F62E3EEFF}" type="pres">
      <dgm:prSet presAssocID="{2C6891CA-9538-472F-A2E8-B543B27233E5}" presName="vNodes" presStyleCnt="0"/>
      <dgm:spPr/>
    </dgm:pt>
    <dgm:pt modelId="{8B479E8B-8A2C-440F-81ED-90795FBFEE14}" type="pres">
      <dgm:prSet presAssocID="{A124E573-00B8-4F93-8B8D-48F1D8EDE04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1092E-FE84-45CF-8BAE-06A1C8EBA9D4}" type="pres">
      <dgm:prSet presAssocID="{2C6891CA-9538-472F-A2E8-B543B27233E5}" presName="sibTransLast" presStyleLbl="sibTrans2D1" presStyleIdx="0" presStyleCnt="1"/>
      <dgm:spPr/>
      <dgm:t>
        <a:bodyPr/>
        <a:lstStyle/>
        <a:p>
          <a:endParaRPr lang="ru-RU"/>
        </a:p>
      </dgm:t>
    </dgm:pt>
    <dgm:pt modelId="{69CCBD28-3B65-42BF-A1B9-F25D5089BF04}" type="pres">
      <dgm:prSet presAssocID="{2C6891CA-9538-472F-A2E8-B543B27233E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82CEDD1-2E7F-4BEA-AB80-F69AF4A33E3D}" type="pres">
      <dgm:prSet presAssocID="{2C6891CA-9538-472F-A2E8-B543B27233E5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BA0157-2643-43BD-A46B-FE3ED366C62B}" type="presOf" srcId="{4837A705-3337-46BD-9945-189398CA783B}" destId="{69CCBD28-3B65-42BF-A1B9-F25D5089BF04}" srcOrd="1" destOrd="0" presId="urn:microsoft.com/office/officeart/2005/8/layout/equation2"/>
    <dgm:cxn modelId="{8D2C49F4-8A9A-4C1F-8854-8C6B9767450E}" type="presOf" srcId="{07B097DB-A5BE-4F66-9600-C47C637784CB}" destId="{682CEDD1-2E7F-4BEA-AB80-F69AF4A33E3D}" srcOrd="0" destOrd="0" presId="urn:microsoft.com/office/officeart/2005/8/layout/equation2"/>
    <dgm:cxn modelId="{68C5A323-F7A6-44D6-9436-EF182A17A8E8}" srcId="{2C6891CA-9538-472F-A2E8-B543B27233E5}" destId="{07B097DB-A5BE-4F66-9600-C47C637784CB}" srcOrd="1" destOrd="0" parTransId="{00727B0A-C0C3-4502-A4B9-666D1F4CD0CB}" sibTransId="{2B911827-03AF-4845-8060-45D4847C26C5}"/>
    <dgm:cxn modelId="{CD1D10ED-F808-4D85-9659-2D70F693DBDB}" srcId="{2C6891CA-9538-472F-A2E8-B543B27233E5}" destId="{A124E573-00B8-4F93-8B8D-48F1D8EDE04F}" srcOrd="0" destOrd="0" parTransId="{458D8A78-F40F-4D72-90A3-DB7E7B2B2BCF}" sibTransId="{4837A705-3337-46BD-9945-189398CA783B}"/>
    <dgm:cxn modelId="{B9977A56-A44F-45C3-80DB-85530591ABF4}" type="presOf" srcId="{2C6891CA-9538-472F-A2E8-B543B27233E5}" destId="{F245A0AC-19A3-4335-AB83-A8E22DCF98E3}" srcOrd="0" destOrd="0" presId="urn:microsoft.com/office/officeart/2005/8/layout/equation2"/>
    <dgm:cxn modelId="{62125A39-161A-4FBD-802C-66E502C28431}" type="presOf" srcId="{4837A705-3337-46BD-9945-189398CA783B}" destId="{2E21092E-FE84-45CF-8BAE-06A1C8EBA9D4}" srcOrd="0" destOrd="0" presId="urn:microsoft.com/office/officeart/2005/8/layout/equation2"/>
    <dgm:cxn modelId="{AB3DE3BF-AD2D-4D24-9BF7-10D9B159F6FA}" type="presOf" srcId="{A124E573-00B8-4F93-8B8D-48F1D8EDE04F}" destId="{8B479E8B-8A2C-440F-81ED-90795FBFEE14}" srcOrd="0" destOrd="0" presId="urn:microsoft.com/office/officeart/2005/8/layout/equation2"/>
    <dgm:cxn modelId="{D290BDD0-2D42-4B02-A0B6-87706279B066}" type="presParOf" srcId="{F245A0AC-19A3-4335-AB83-A8E22DCF98E3}" destId="{D8B7DFF4-499B-45EC-A18B-2B2F62E3EEFF}" srcOrd="0" destOrd="0" presId="urn:microsoft.com/office/officeart/2005/8/layout/equation2"/>
    <dgm:cxn modelId="{D9CA4B62-DA9F-40FF-BE34-CF6E2E8D37AE}" type="presParOf" srcId="{D8B7DFF4-499B-45EC-A18B-2B2F62E3EEFF}" destId="{8B479E8B-8A2C-440F-81ED-90795FBFEE14}" srcOrd="0" destOrd="0" presId="urn:microsoft.com/office/officeart/2005/8/layout/equation2"/>
    <dgm:cxn modelId="{EDB7F62F-0E97-4084-BBE9-473601C741EA}" type="presParOf" srcId="{F245A0AC-19A3-4335-AB83-A8E22DCF98E3}" destId="{2E21092E-FE84-45CF-8BAE-06A1C8EBA9D4}" srcOrd="1" destOrd="0" presId="urn:microsoft.com/office/officeart/2005/8/layout/equation2"/>
    <dgm:cxn modelId="{0BBF5F83-7805-4524-B2C6-386380132844}" type="presParOf" srcId="{2E21092E-FE84-45CF-8BAE-06A1C8EBA9D4}" destId="{69CCBD28-3B65-42BF-A1B9-F25D5089BF04}" srcOrd="0" destOrd="0" presId="urn:microsoft.com/office/officeart/2005/8/layout/equation2"/>
    <dgm:cxn modelId="{7857E05A-AF96-4865-8276-78E1A31B94C2}" type="presParOf" srcId="{F245A0AC-19A3-4335-AB83-A8E22DCF98E3}" destId="{682CEDD1-2E7F-4BEA-AB80-F69AF4A33E3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</cdr:x>
      <cdr:y>0.14063</cdr:y>
    </cdr:from>
    <cdr:to>
      <cdr:x>0.238</cdr:x>
      <cdr:y>0.44063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3757" y="428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0.13041</cdr:x>
      <cdr:y>0.21979</cdr:y>
    </cdr:from>
    <cdr:to>
      <cdr:x>0.33041</cdr:x>
      <cdr:y>0.51979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23007" y="625078"/>
          <a:ext cx="1108800" cy="853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266,2 </a:t>
          </a:r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0.26875</cdr:x>
      <cdr:y>0.29063</cdr:y>
    </cdr:from>
    <cdr:to>
      <cdr:x>0.46875</cdr:x>
      <cdr:y>0.59063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28725" y="8858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0.291</cdr:x>
      <cdr:y>0.15942</cdr:y>
    </cdr:from>
    <cdr:to>
      <cdr:x>0.45335</cdr:x>
      <cdr:y>0.45942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613317" y="453390"/>
          <a:ext cx="900068" cy="853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301,6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0.46342</cdr:x>
      <cdr:y>0.20629</cdr:y>
    </cdr:from>
    <cdr:to>
      <cdr:x>0.62835</cdr:x>
      <cdr:y>0.52781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569200" y="5866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271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0.62541</cdr:x>
      <cdr:y>0.25808</cdr:y>
    </cdr:from>
    <cdr:to>
      <cdr:x>0.79034</cdr:x>
      <cdr:y>0.57959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467261" y="7339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247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0.79673</cdr:x>
      <cdr:y>0.24648</cdr:y>
    </cdr:from>
    <cdr:to>
      <cdr:x>0.96166</cdr:x>
      <cdr:y>0.568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417050" y="7009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251,8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0.17692</cdr:x>
      <cdr:y>0</cdr:y>
    </cdr:from>
    <cdr:to>
      <cdr:x>0.86373</cdr:x>
      <cdr:y>0.32152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980831" y="0"/>
          <a:ext cx="380769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0.09445</cdr:x>
      <cdr:y>0.03658</cdr:y>
    </cdr:from>
    <cdr:to>
      <cdr:x>0.25939</cdr:x>
      <cdr:y>0.3581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23632" y="1040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0.17107</cdr:x>
      <cdr:y>0.10998</cdr:y>
    </cdr:from>
    <cdr:to>
      <cdr:x>0.32356</cdr:x>
      <cdr:y>0.19706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V="1">
          <a:off x="948415" y="312779"/>
          <a:ext cx="845418" cy="247648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0.32186</cdr:x>
      <cdr:y>0.10691</cdr:y>
    </cdr:from>
    <cdr:to>
      <cdr:x>0.48864</cdr:x>
      <cdr:y>0.19399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 flipH="1" flipV="1">
          <a:off x="1784380" y="304049"/>
          <a:ext cx="924644" cy="24765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0.50295</cdr:x>
      <cdr:y>0.20572</cdr:y>
    </cdr:from>
    <cdr:to>
      <cdr:x>0.67119</cdr:x>
      <cdr:y>0.25261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 flipH="1" flipV="1">
          <a:off x="2788367" y="585073"/>
          <a:ext cx="932731" cy="13335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0.66597</cdr:x>
      <cdr:y>0.21711</cdr:y>
    </cdr:from>
    <cdr:to>
      <cdr:x>0.83263</cdr:x>
      <cdr:y>0.2439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 flipH="1">
          <a:off x="3692148" y="617458"/>
          <a:ext cx="923925" cy="7620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0.13058</cdr:x>
      <cdr:y>0.07109</cdr:y>
    </cdr:from>
    <cdr:to>
      <cdr:x>0.29552</cdr:x>
      <cdr:y>0.3926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723946" y="2021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100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0.28474</cdr:x>
      <cdr:y>0.00745</cdr:y>
    </cdr:from>
    <cdr:to>
      <cdr:x>0.44968</cdr:x>
      <cdr:y>0.32897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1578600" y="211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113,3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0.45761</cdr:x>
      <cdr:y>0.08681</cdr:y>
    </cdr:from>
    <cdr:to>
      <cdr:x>0.62255</cdr:x>
      <cdr:y>0.40833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2537016" y="2469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0.63801</cdr:x>
      <cdr:y>0.13705</cdr:y>
    </cdr:from>
    <cdr:to>
      <cdr:x>0.80295</cdr:x>
      <cdr:y>0.45857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3537141" y="3897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0.78792</cdr:x>
      <cdr:y>0.12065</cdr:y>
    </cdr:from>
    <cdr:to>
      <cdr:x>0.95285</cdr:x>
      <cdr:y>0.44217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4368214" y="3431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101,9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0.4505</cdr:x>
      <cdr:y>0.0908</cdr:y>
    </cdr:from>
    <cdr:to>
      <cdr:x>0.61543</cdr:x>
      <cdr:y>0.41232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2497566" y="2582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89,9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0.63519</cdr:x>
      <cdr:y>0.12735</cdr:y>
    </cdr:from>
    <cdr:to>
      <cdr:x>0.80012</cdr:x>
      <cdr:y>0.44887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3521472" y="3621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91,1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0.34084</cdr:y>
    </cdr:from>
    <cdr:to>
      <cdr:x>0.1062</cdr:x>
      <cdr:y>0.66236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-735686" y="969343"/>
          <a:ext cx="588773" cy="914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/>
            <a:t>м</a:t>
          </a:r>
          <a:r>
            <a:rPr lang="ru-RU" sz="900" dirty="0" smtClean="0"/>
            <a:t>лн. рублей</a:t>
          </a:r>
          <a:endParaRPr lang="ru-RU" sz="9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0.46266</cdr:x>
      <cdr:y>0.06625</cdr:y>
    </cdr:from>
    <cdr:to>
      <cdr:x>0.66266</cdr:x>
      <cdr:y>0.36625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5271" y="2019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271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0.62647</cdr:x>
      <cdr:y>0.10625</cdr:y>
    </cdr:from>
    <cdr:to>
      <cdr:x>0.82647</cdr:x>
      <cdr:y>0.40625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64234" y="3238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247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0.78821</cdr:x>
      <cdr:y>0.11125</cdr:y>
    </cdr:from>
    <cdr:to>
      <cdr:x>0.98821</cdr:x>
      <cdr:y>0.41125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03711" y="3390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</cdr:x>
      <cdr:y>0.10375</cdr:y>
    </cdr:from>
    <cdr:to>
      <cdr:x>1</cdr:x>
      <cdr:y>0.40375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57600" y="3162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251,8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0.29036</cdr:x>
      <cdr:y>0.01271</cdr:y>
    </cdr:from>
    <cdr:to>
      <cdr:x>0.49036</cdr:x>
      <cdr:y>0.31271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27534" y="387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297,1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0.6312</cdr:x>
      <cdr:y>0.10948</cdr:y>
    </cdr:from>
    <cdr:to>
      <cdr:x>0.8312</cdr:x>
      <cdr:y>0.43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5864" y="3123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 smtClean="0"/>
            <a:t>88,2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0.78667</cdr:x>
      <cdr:y>0.11883</cdr:y>
    </cdr:from>
    <cdr:to>
      <cdr:x>0.98667</cdr:x>
      <cdr:y>0.43935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96640" y="3390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 smtClean="0"/>
            <a:t>100,7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0.37353</cdr:x>
      <cdr:y>0.89717</cdr:y>
    </cdr:from>
    <cdr:to>
      <cdr:x>0.69038</cdr:x>
      <cdr:y>0.9339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3136" y="3102570"/>
          <a:ext cx="1962150" cy="12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0.06514</cdr:x>
      <cdr:y>0.65713</cdr:y>
    </cdr:from>
    <cdr:to>
      <cdr:x>0.12243</cdr:x>
      <cdr:y>0.85443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403393" y="2272481"/>
          <a:ext cx="354764" cy="682278"/>
        </a:xfrm>
        <a:prstGeom xmlns:a="http://schemas.openxmlformats.org/drawingml/2006/main" prst="straightConnector1">
          <a:avLst/>
        </a:prstGeom>
        <a:ln xmlns:a="http://schemas.openxmlformats.org/drawingml/2006/main" cap="rnd">
          <a:solidFill>
            <a:srgbClr val="002060"/>
          </a:solidFill>
          <a:prstDash val="sys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0.06524</cdr:x>
      <cdr:y>0.71935</cdr:y>
    </cdr:from>
    <cdr:to>
      <cdr:x>0.12579</cdr:x>
      <cdr:y>0.91009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404012" y="2487632"/>
          <a:ext cx="374996" cy="65961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0.06505</cdr:x>
      <cdr:y>0.7745</cdr:y>
    </cdr:from>
    <cdr:to>
      <cdr:x>0.12851</cdr:x>
      <cdr:y>0.97198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402857" y="2678367"/>
          <a:ext cx="392979" cy="68290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60BA2-350C-4AFC-8AFB-B07D132425C7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F62CF-69C4-42F8-A53E-3942EAE06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42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6669360" y="0"/>
            <a:ext cx="0" cy="9144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723366" y="0"/>
            <a:ext cx="0" cy="9144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77372" y="0"/>
            <a:ext cx="0" cy="914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37666" y="0"/>
            <a:ext cx="0" cy="9144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2707630"/>
            <a:ext cx="6858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37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rcRect l="32274" t="66870" r="32317" b="7341"/>
          <a:stretch>
            <a:fillRect/>
          </a:stretch>
        </p:blipFill>
        <p:spPr bwMode="auto">
          <a:xfrm>
            <a:off x="317239" y="3560059"/>
            <a:ext cx="6151800" cy="252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09575" y="6229350"/>
            <a:ext cx="5972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решению Представительного Собрания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23.12.2019 №29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«О бюджете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 на 2020 год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на плановый период 2021 и 2022 годов»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3" descr="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76" y="161924"/>
            <a:ext cx="2145649" cy="214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832" y="0"/>
            <a:ext cx="4941168" cy="18901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Итоги налоговой политики </a:t>
            </a:r>
            <a:b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2018 год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Бюджетный процесс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4664" y="1547664"/>
            <a:ext cx="6264696" cy="684076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4037" y="1626784"/>
            <a:ext cx="62413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Налоговая политика в 2018 году была направлена на стимулирование экономического роста инвестиционной и предпринимательской деятельности, сохранение социальной стабильности в обществе, мобилизацию резервов консолидированного бюджета области.</a:t>
            </a:r>
          </a:p>
          <a:p>
            <a:pPr indent="446088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целях повышения налоговых поступлений в консолидированный бюджет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района Курской области, а также сокращения недоимки по налогам и сборам в бюджеты бюджетной системы Российской Федерации в районе работала Межведомственная комиссия по работе с проблемными налогоплательщиками, созданная в соответствии с постановлением Администрации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района Курской области от 14 марта 2016 года № 93-па «О Межведомственной комиссии по социально-экономическим вопросам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района».</a:t>
            </a:r>
          </a:p>
          <a:p>
            <a:pPr indent="446088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Работа данной комиссии направлена на синхронность действий всех ветвей власти по сокращению недоимки по налогам и сборам в бюджеты бюджетной системы Российской Федерации. Органами местного самоуправления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района Курской области совместно с налоговыми органами принимался комплекс мер по погашению задолженности по имущественным налогам с физических лиц (налогу на имущество физических лиц, земельному налогу и транспортному налогу).</a:t>
            </a:r>
          </a:p>
          <a:p>
            <a:pPr indent="446088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муниципальном районе создан Оперативный штаб по ликвидации задолженности по имущественным налогам физических лиц, куда в обязательном порядке входят представители налоговых инспекций Федеральной налоговой службы и Федеральной службы судебных приставов, которые имеют полномочия воздействовать на налогоплательщиков, на их имущество и принимать другие необходимые меры для взыскания задолженности по имущественным налогам. </a:t>
            </a:r>
          </a:p>
          <a:p>
            <a:pPr indent="446088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соответствии с утверждённым Графиком ежеквартально проводились заседания Межведомственной комиссии под председательством Главы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района Курской области, на которые приглашались главы администраций поселений с отчётом о проделанной работе по погашению задолженности по имущественным налогам.    </a:t>
            </a:r>
          </a:p>
          <a:p>
            <a:pPr indent="446088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2018 году проводилась работа по Плану мероприятий по обеспечению налоговых поступлений, мобилизации дополнительных доходов и оптимизации взыскания налоговых платежей в консолидированный бюджет Курской области, утверждённым Губернатором Курской области на 2018-2019 годы. 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3" descr="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0"/>
            <a:ext cx="1323975" cy="14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793" y="8473611"/>
            <a:ext cx="6383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u="sng" dirty="0">
                <a:solidFill>
                  <a:schemeClr val="accent1"/>
                </a:solidFill>
              </a:rPr>
              <a:t>Бюджет </a:t>
            </a:r>
            <a:r>
              <a:rPr lang="ru-RU" sz="1600" b="1" i="1" u="sng" dirty="0" err="1">
                <a:solidFill>
                  <a:schemeClr val="accent1"/>
                </a:solidFill>
              </a:rPr>
              <a:t>Конышевского</a:t>
            </a:r>
            <a:r>
              <a:rPr lang="ru-RU" sz="1600" b="1" i="1" u="sng" dirty="0">
                <a:solidFill>
                  <a:schemeClr val="accent1"/>
                </a:solidFill>
              </a:rPr>
              <a:t> района Курской области на 2020-2022 годы</a:t>
            </a:r>
          </a:p>
          <a:p>
            <a:endParaRPr lang="ru-RU" sz="1600" dirty="0"/>
          </a:p>
        </p:txBody>
      </p:sp>
      <p:sp>
        <p:nvSpPr>
          <p:cNvPr id="10" name="Овал 9"/>
          <p:cNvSpPr>
            <a:spLocks/>
          </p:cNvSpPr>
          <p:nvPr/>
        </p:nvSpPr>
        <p:spPr>
          <a:xfrm>
            <a:off x="6495353" y="8766000"/>
            <a:ext cx="362647" cy="37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808" y="323528"/>
            <a:ext cx="5157192" cy="10801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параметры консолидированного бюджета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 Курской области 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9881" y="0"/>
            <a:ext cx="55976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Консолидированный бюджет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58308"/>
              </p:ext>
            </p:extLst>
          </p:nvPr>
        </p:nvGraphicFramePr>
        <p:xfrm>
          <a:off x="171450" y="1397218"/>
          <a:ext cx="6547432" cy="37593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33475"/>
                <a:gridCol w="600075"/>
                <a:gridCol w="628650"/>
                <a:gridCol w="676275"/>
                <a:gridCol w="628642"/>
                <a:gridCol w="576063"/>
                <a:gridCol w="576063"/>
                <a:gridCol w="576063"/>
                <a:gridCol w="576063"/>
                <a:gridCol w="576063"/>
              </a:tblGrid>
              <a:tr h="4140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Консолидированный бюджет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 Курской области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Бюджеты муниципальных образований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4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– всего (без внутренних оборотов)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317 985,9</a:t>
                      </a:r>
                    </a:p>
                  </a:txBody>
                  <a:tcPr marL="36000" marR="3600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284143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289549,7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271 011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247 013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251 824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46974,9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37130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37725,7</a:t>
                      </a:r>
                    </a:p>
                  </a:txBody>
                  <a:tcPr marL="36000" marR="3600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и неналоговые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151496</a:t>
                      </a: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144201,3</a:t>
                      </a: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148605,3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117 073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111 871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115 697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34423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32330,3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32908,3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166489,9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139940,7</a:t>
                      </a: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140943,4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938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135 141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136 126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12551,9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4799,7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4817,4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– всего (без внутренних оборотов)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317985,9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284143</a:t>
                      </a: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289549,7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271 011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247 013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251 824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46974,9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37130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37725,7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Дефицит/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профицит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86596" y="1168519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31377019"/>
              </p:ext>
            </p:extLst>
          </p:nvPr>
        </p:nvGraphicFramePr>
        <p:xfrm>
          <a:off x="317978" y="5120625"/>
          <a:ext cx="6355954" cy="348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Рисунок 3" descr="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1214437" cy="139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691" y="8559224"/>
            <a:ext cx="6383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u="sng" dirty="0">
                <a:solidFill>
                  <a:schemeClr val="accent1"/>
                </a:solidFill>
              </a:rPr>
              <a:t>Бюджет </a:t>
            </a:r>
            <a:r>
              <a:rPr lang="ru-RU" sz="1600" b="1" i="1" u="sng" dirty="0" err="1">
                <a:solidFill>
                  <a:schemeClr val="accent1"/>
                </a:solidFill>
              </a:rPr>
              <a:t>Конышевского</a:t>
            </a:r>
            <a:r>
              <a:rPr lang="ru-RU" sz="1600" b="1" i="1" u="sng" dirty="0">
                <a:solidFill>
                  <a:schemeClr val="accent1"/>
                </a:solidFill>
              </a:rPr>
              <a:t> района Курской области на 2020-2022 годы</a:t>
            </a:r>
          </a:p>
          <a:p>
            <a:endParaRPr lang="ru-RU" sz="1600" dirty="0"/>
          </a:p>
        </p:txBody>
      </p:sp>
      <p:sp>
        <p:nvSpPr>
          <p:cNvPr id="10" name="Овал 9"/>
          <p:cNvSpPr>
            <a:spLocks/>
          </p:cNvSpPr>
          <p:nvPr/>
        </p:nvSpPr>
        <p:spPr>
          <a:xfrm>
            <a:off x="6495353" y="8766000"/>
            <a:ext cx="362647" cy="37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808" y="323528"/>
            <a:ext cx="5157192" cy="10081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параметры  </a:t>
            </a:r>
            <a:b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41006459"/>
              </p:ext>
            </p:extLst>
          </p:nvPr>
        </p:nvGraphicFramePr>
        <p:xfrm>
          <a:off x="735686" y="1664732"/>
          <a:ext cx="55440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4104" y="1295400"/>
            <a:ext cx="339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1639528" y="2118241"/>
            <a:ext cx="95969" cy="106918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2502915" y="1895470"/>
            <a:ext cx="105493" cy="11430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3429359" y="2143125"/>
            <a:ext cx="95969" cy="114300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4379850" y="2266950"/>
            <a:ext cx="95969" cy="114300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5288815" y="2228850"/>
            <a:ext cx="95969" cy="95250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5561100" y="2752366"/>
            <a:ext cx="117300" cy="123825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678400" y="2583446"/>
            <a:ext cx="12025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Темп роста, 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 % к предыдущему 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3775585478"/>
              </p:ext>
            </p:extLst>
          </p:nvPr>
        </p:nvGraphicFramePr>
        <p:xfrm>
          <a:off x="1106400" y="5353050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721568" y="4509254"/>
            <a:ext cx="347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72851" y="5524940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271,9</a:t>
            </a:r>
            <a:endParaRPr lang="ru-RU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678550" y="5562115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</a:t>
            </a:r>
            <a:r>
              <a:rPr lang="ru-RU" sz="900" dirty="0" smtClean="0"/>
              <a:t>лн. рублей</a:t>
            </a:r>
            <a:endParaRPr lang="ru-RU" sz="900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1931026" y="5319512"/>
            <a:ext cx="613912" cy="17812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608408" y="5299392"/>
            <a:ext cx="767846" cy="24733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477343" y="5546726"/>
            <a:ext cx="683177" cy="13080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4221480" y="5612129"/>
            <a:ext cx="701040" cy="6540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Равнобедренный треугольник 51"/>
          <p:cNvSpPr/>
          <p:nvPr/>
        </p:nvSpPr>
        <p:spPr>
          <a:xfrm>
            <a:off x="3368040" y="5423059"/>
            <a:ext cx="121920" cy="13080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4157484" y="5535930"/>
            <a:ext cx="121920" cy="1447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1766128" y="5383732"/>
            <a:ext cx="121920" cy="1412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4919113" y="5492271"/>
            <a:ext cx="145586" cy="1447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2518961" y="5227634"/>
            <a:ext cx="115800" cy="1435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/>
          <p:cNvSpPr/>
          <p:nvPr/>
        </p:nvSpPr>
        <p:spPr>
          <a:xfrm>
            <a:off x="5384784" y="6187440"/>
            <a:ext cx="109236" cy="1371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5494020" y="6014888"/>
            <a:ext cx="11881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Темп роста,</a:t>
            </a:r>
          </a:p>
          <a:p>
            <a:r>
              <a:rPr lang="ru-RU" sz="900" dirty="0"/>
              <a:t>в</a:t>
            </a:r>
            <a:r>
              <a:rPr lang="ru-RU" sz="900" dirty="0" smtClean="0"/>
              <a:t> % к предыдущему </a:t>
            </a:r>
          </a:p>
          <a:p>
            <a:r>
              <a:rPr lang="ru-RU" sz="900" dirty="0" smtClean="0"/>
              <a:t>году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1684602" y="5102136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100</a:t>
            </a:r>
            <a:endParaRPr lang="ru-RU" sz="900" dirty="0"/>
          </a:p>
        </p:txBody>
      </p:sp>
      <p:sp>
        <p:nvSpPr>
          <p:cNvPr id="64" name="TextBox 63"/>
          <p:cNvSpPr txBox="1"/>
          <p:nvPr/>
        </p:nvSpPr>
        <p:spPr>
          <a:xfrm>
            <a:off x="2354685" y="4980886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109,2</a:t>
            </a:r>
            <a:endParaRPr lang="ru-RU" sz="900" dirty="0"/>
          </a:p>
        </p:txBody>
      </p:sp>
      <p:sp>
        <p:nvSpPr>
          <p:cNvPr id="65" name="TextBox 64"/>
          <p:cNvSpPr txBox="1"/>
          <p:nvPr/>
        </p:nvSpPr>
        <p:spPr>
          <a:xfrm>
            <a:off x="3268145" y="5157621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91,2</a:t>
            </a:r>
            <a:endParaRPr lang="ru-RU" sz="900" dirty="0"/>
          </a:p>
        </p:txBody>
      </p:sp>
      <p:sp>
        <p:nvSpPr>
          <p:cNvPr id="67" name="TextBox 66"/>
          <p:cNvSpPr txBox="1"/>
          <p:nvPr/>
        </p:nvSpPr>
        <p:spPr>
          <a:xfrm>
            <a:off x="4041190" y="5293157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91,1</a:t>
            </a:r>
            <a:endParaRPr lang="ru-RU" sz="900" dirty="0"/>
          </a:p>
        </p:txBody>
      </p:sp>
      <p:sp>
        <p:nvSpPr>
          <p:cNvPr id="68" name="TextBox 67"/>
          <p:cNvSpPr txBox="1"/>
          <p:nvPr/>
        </p:nvSpPr>
        <p:spPr>
          <a:xfrm>
            <a:off x="4776782" y="5244392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101,6</a:t>
            </a:r>
            <a:endParaRPr lang="ru-RU" sz="900" dirty="0"/>
          </a:p>
        </p:txBody>
      </p:sp>
      <p:pic>
        <p:nvPicPr>
          <p:cNvPr id="41" name="Рисунок 3" descr="9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4" y="153888"/>
            <a:ext cx="1214437" cy="151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9599" y="8473612"/>
            <a:ext cx="6383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u="sng" dirty="0">
                <a:solidFill>
                  <a:schemeClr val="accent1"/>
                </a:solidFill>
              </a:rPr>
              <a:t>Бюджет </a:t>
            </a:r>
            <a:r>
              <a:rPr lang="ru-RU" sz="1600" b="1" i="1" u="sng" dirty="0" err="1">
                <a:solidFill>
                  <a:schemeClr val="accent1"/>
                </a:solidFill>
              </a:rPr>
              <a:t>Конышевского</a:t>
            </a:r>
            <a:r>
              <a:rPr lang="ru-RU" sz="1600" b="1" i="1" u="sng" dirty="0">
                <a:solidFill>
                  <a:schemeClr val="accent1"/>
                </a:solidFill>
              </a:rPr>
              <a:t> района Курской области на 2020-2022 годы</a:t>
            </a:r>
          </a:p>
          <a:p>
            <a:endParaRPr lang="ru-RU" sz="1600" dirty="0"/>
          </a:p>
        </p:txBody>
      </p:sp>
      <p:sp>
        <p:nvSpPr>
          <p:cNvPr id="36" name="Овал 35"/>
          <p:cNvSpPr>
            <a:spLocks/>
          </p:cNvSpPr>
          <p:nvPr/>
        </p:nvSpPr>
        <p:spPr>
          <a:xfrm>
            <a:off x="6495353" y="8766000"/>
            <a:ext cx="362647" cy="37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808" y="323528"/>
            <a:ext cx="5157192" cy="10801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93188637"/>
              </p:ext>
            </p:extLst>
          </p:nvPr>
        </p:nvGraphicFramePr>
        <p:xfrm>
          <a:off x="395139" y="1563433"/>
          <a:ext cx="6264696" cy="47114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7286"/>
                <a:gridCol w="866754"/>
                <a:gridCol w="866754"/>
                <a:gridCol w="870985"/>
                <a:gridCol w="958085"/>
                <a:gridCol w="824832"/>
              </a:tblGrid>
              <a:tr h="53876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8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r>
                        <a:rPr lang="ru-RU" sz="8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/>
                </a:tc>
              </a:tr>
              <a:tr h="309109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ДОХОДЫ, ВСЕГО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800" b="1" i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266 187, 8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301 614,3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271 011,1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247</a:t>
                      </a:r>
                      <a:r>
                        <a:rPr lang="ru-RU" sz="8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013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251</a:t>
                      </a:r>
                      <a:r>
                        <a:rPr lang="ru-RU" sz="8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824,5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  <a:tr h="189787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102 673 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112 574,6</a:t>
                      </a:r>
                      <a:endParaRPr lang="ru-RU" sz="800" b="1" i="0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117 073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111 871,5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115 697,8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  <a:tr h="189787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 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80 158,1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82 324,6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88 676,9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86 986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91 244,5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  <a:tr h="189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 на товары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(работы, услуги), реализуемые на  территории Российской Федерации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6 319, 8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8 800,2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8 837,1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8 764,7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764,7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  <a:tr h="309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 на совокупный доход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2 776,1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3 755,9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3 955,5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1 764,9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1 332,6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  <a:tr h="189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Государственная пошлина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755,1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945,8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885 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845 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845 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  <a:tr h="467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оходы </a:t>
                      </a:r>
                      <a:r>
                        <a:rPr lang="ru-RU" sz="8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 использования имущества, находящегося в государственной собственности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5 749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8 896,8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7 997 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7 008,9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7 008,9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  <a:tr h="337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латежи </a:t>
                      </a:r>
                      <a:r>
                        <a:rPr lang="ru-RU" sz="8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 пользовании природными ресурсами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485,2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699,4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650 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630 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630 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  <a:tr h="428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оходы </a:t>
                      </a:r>
                      <a:r>
                        <a:rPr lang="ru-RU" sz="8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 оказания платных услуг (работ) и компенсации затрат государства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5 749,1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4 899,6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5 850,4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5 850,4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5 850,4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  <a:tr h="337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продажи материальных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нематериальных активов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608,1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1 751,1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 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  <a:tr h="337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трафы</a:t>
                      </a:r>
                      <a:r>
                        <a:rPr lang="ru-RU" sz="8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санкции, возмещение ущерба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72,4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511,2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20,9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20,9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20,9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  <a:tr h="189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рочие </a:t>
                      </a:r>
                      <a:r>
                        <a:rPr lang="ru-RU" sz="8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неналоговые доходы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0,087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0,087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0,087</a:t>
                      </a:r>
                      <a:endParaRPr lang="ru-RU" sz="800" b="1" i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163 510,2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189 039,7</a:t>
                      </a:r>
                      <a:endParaRPr lang="ru-RU" sz="800" b="1" i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153 938,1</a:t>
                      </a:r>
                      <a:endParaRPr lang="ru-RU" sz="800" b="1" i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135 141,5</a:t>
                      </a:r>
                      <a:endParaRPr lang="ru-RU" sz="800" b="1" i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136 126,7</a:t>
                      </a:r>
                      <a:endParaRPr lang="ru-RU" sz="800" b="1" i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5499" y="1294583"/>
            <a:ext cx="811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3" descr="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107722"/>
            <a:ext cx="967941" cy="129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" y="8463974"/>
            <a:ext cx="6383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u="sng" dirty="0">
                <a:solidFill>
                  <a:schemeClr val="accent1"/>
                </a:solidFill>
              </a:rPr>
              <a:t>Бюджет </a:t>
            </a:r>
            <a:r>
              <a:rPr lang="ru-RU" sz="1600" b="1" i="1" u="sng" dirty="0" err="1">
                <a:solidFill>
                  <a:schemeClr val="accent1"/>
                </a:solidFill>
              </a:rPr>
              <a:t>Конышевского</a:t>
            </a:r>
            <a:r>
              <a:rPr lang="ru-RU" sz="1600" b="1" i="1" u="sng" dirty="0">
                <a:solidFill>
                  <a:schemeClr val="accent1"/>
                </a:solidFill>
              </a:rPr>
              <a:t> района Курской области на 2020-2022 годы</a:t>
            </a:r>
          </a:p>
          <a:p>
            <a:endParaRPr lang="ru-RU" sz="1600" dirty="0"/>
          </a:p>
        </p:txBody>
      </p:sp>
      <p:sp>
        <p:nvSpPr>
          <p:cNvPr id="9" name="Овал 8"/>
          <p:cNvSpPr>
            <a:spLocks/>
          </p:cNvSpPr>
          <p:nvPr/>
        </p:nvSpPr>
        <p:spPr>
          <a:xfrm>
            <a:off x="6453900" y="8775120"/>
            <a:ext cx="362647" cy="37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808" y="323528"/>
            <a:ext cx="5157192" cy="10801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Налоговые и неналоговые доходы</a:t>
            </a:r>
            <a:b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547434042"/>
              </p:ext>
            </p:extLst>
          </p:nvPr>
        </p:nvGraphicFramePr>
        <p:xfrm>
          <a:off x="1380226" y="1416836"/>
          <a:ext cx="5477774" cy="1052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532910" y="1387143"/>
            <a:ext cx="6172190" cy="4320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u="sng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</a:t>
            </a:r>
          </a:p>
          <a:p>
            <a:pPr algn="ctr"/>
            <a:r>
              <a:rPr lang="ru-RU" sz="1400" b="1" u="sng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u="sng" dirty="0" err="1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Конышевском</a:t>
            </a:r>
            <a:r>
              <a:rPr lang="ru-RU" sz="1400" b="1" u="sng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районе </a:t>
            </a:r>
            <a:endParaRPr lang="ru-RU" sz="1400" b="1" u="sng" dirty="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724999941"/>
              </p:ext>
            </p:extLst>
          </p:nvPr>
        </p:nvGraphicFramePr>
        <p:xfrm>
          <a:off x="1272397" y="1906438"/>
          <a:ext cx="5447580" cy="293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08713168"/>
              </p:ext>
            </p:extLst>
          </p:nvPr>
        </p:nvGraphicFramePr>
        <p:xfrm>
          <a:off x="665312" y="4856940"/>
          <a:ext cx="5504408" cy="33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96112" y="3444240"/>
            <a:ext cx="7248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млн. рублей</a:t>
            </a:r>
            <a:endParaRPr lang="ru-RU" sz="800" dirty="0"/>
          </a:p>
        </p:txBody>
      </p:sp>
      <p:pic>
        <p:nvPicPr>
          <p:cNvPr id="15" name="Рисунок 3" descr="9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1" y="153888"/>
            <a:ext cx="1466850" cy="13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365" y="8422987"/>
            <a:ext cx="6383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u="sng" dirty="0">
                <a:solidFill>
                  <a:schemeClr val="accent1"/>
                </a:solidFill>
              </a:rPr>
              <a:t>Бюджет </a:t>
            </a:r>
            <a:r>
              <a:rPr lang="ru-RU" sz="1600" b="1" i="1" u="sng" dirty="0" err="1">
                <a:solidFill>
                  <a:schemeClr val="accent1"/>
                </a:solidFill>
              </a:rPr>
              <a:t>Конышевского</a:t>
            </a:r>
            <a:r>
              <a:rPr lang="ru-RU" sz="1600" b="1" i="1" u="sng" dirty="0">
                <a:solidFill>
                  <a:schemeClr val="accent1"/>
                </a:solidFill>
              </a:rPr>
              <a:t> района Курской области на 2020-2022 годы</a:t>
            </a:r>
          </a:p>
          <a:p>
            <a:endParaRPr lang="ru-RU" sz="1600" dirty="0"/>
          </a:p>
        </p:txBody>
      </p:sp>
      <p:sp>
        <p:nvSpPr>
          <p:cNvPr id="13" name="Овал 12"/>
          <p:cNvSpPr>
            <a:spLocks/>
          </p:cNvSpPr>
          <p:nvPr/>
        </p:nvSpPr>
        <p:spPr>
          <a:xfrm>
            <a:off x="6495353" y="8766000"/>
            <a:ext cx="362647" cy="37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808" y="323528"/>
            <a:ext cx="5157192" cy="108012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Объем и динамика безвозмездных поступлений в 2018-2022 годах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127841" y="8604448"/>
            <a:ext cx="6730159" cy="539552"/>
            <a:chOff x="-209441" y="6453336"/>
            <a:chExt cx="9353441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-209441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15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276463161"/>
              </p:ext>
            </p:extLst>
          </p:nvPr>
        </p:nvGraphicFramePr>
        <p:xfrm>
          <a:off x="1196752" y="2030819"/>
          <a:ext cx="4572000" cy="285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48680" y="507605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Снижение объема безвозмездных поступлений в очередном 2020 году и в плановом периоде 2021-2022 годах связано с неполным распределением средств на областном уровне. 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766866946"/>
              </p:ext>
            </p:extLst>
          </p:nvPr>
        </p:nvGraphicFramePr>
        <p:xfrm>
          <a:off x="1196752" y="5436096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1887900" y="2133600"/>
            <a:ext cx="779100" cy="26289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743200" y="2133600"/>
            <a:ext cx="685800" cy="35052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97580" y="2537460"/>
            <a:ext cx="640080" cy="18288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91000" y="2720340"/>
            <a:ext cx="8153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Равнобедренный треугольник 25"/>
          <p:cNvSpPr/>
          <p:nvPr/>
        </p:nvSpPr>
        <p:spPr>
          <a:xfrm>
            <a:off x="5440680" y="3329940"/>
            <a:ext cx="9144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2651760" y="1988820"/>
            <a:ext cx="121920" cy="1676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3417570" y="2369820"/>
            <a:ext cx="114300" cy="1676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4956810" y="2583180"/>
            <a:ext cx="99060" cy="1676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1826940" y="2308860"/>
            <a:ext cx="121920" cy="1752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4126230" y="2552700"/>
            <a:ext cx="129540" cy="1676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585460" y="3212068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Темп роста, в % </a:t>
            </a:r>
          </a:p>
          <a:p>
            <a:r>
              <a:rPr lang="ru-RU" sz="900" dirty="0" smtClean="0"/>
              <a:t>к предыдущему году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98948" y="2018184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100</a:t>
            </a:r>
            <a:endParaRPr lang="ru-RU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2490544" y="1660044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115,9</a:t>
            </a:r>
            <a:endParaRPr lang="ru-RU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3338548" y="2078028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80,9</a:t>
            </a:r>
            <a:endParaRPr lang="ru-RU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908603" y="3371196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</a:t>
            </a:r>
            <a:r>
              <a:rPr lang="ru-RU" sz="900" dirty="0" smtClean="0"/>
              <a:t>лн. рублей</a:t>
            </a:r>
            <a:endParaRPr lang="ru-RU" sz="900" dirty="0"/>
          </a:p>
        </p:txBody>
      </p:sp>
      <p:pic>
        <p:nvPicPr>
          <p:cNvPr id="32" name="Рисунок 3" descr="9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2" y="106265"/>
            <a:ext cx="126012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84" y="323528"/>
            <a:ext cx="5233916" cy="138244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безвозмездных поступлений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2020 год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886478589"/>
              </p:ext>
            </p:extLst>
          </p:nvPr>
        </p:nvGraphicFramePr>
        <p:xfrm>
          <a:off x="476672" y="1763688"/>
          <a:ext cx="6264696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0083" y="3621974"/>
            <a:ext cx="1175657" cy="58477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153 938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тыс. рублей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3" descr="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3888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650" y="8559225"/>
            <a:ext cx="6383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u="sng" dirty="0">
                <a:solidFill>
                  <a:schemeClr val="accent1"/>
                </a:solidFill>
              </a:rPr>
              <a:t>Бюджет </a:t>
            </a:r>
            <a:r>
              <a:rPr lang="ru-RU" sz="1600" b="1" i="1" u="sng" dirty="0" err="1">
                <a:solidFill>
                  <a:schemeClr val="accent1"/>
                </a:solidFill>
              </a:rPr>
              <a:t>Конышевского</a:t>
            </a:r>
            <a:r>
              <a:rPr lang="ru-RU" sz="1600" b="1" i="1" u="sng" dirty="0">
                <a:solidFill>
                  <a:schemeClr val="accent1"/>
                </a:solidFill>
              </a:rPr>
              <a:t> района Курской области на 2020-2022 годы</a:t>
            </a:r>
          </a:p>
          <a:p>
            <a:endParaRPr lang="ru-RU" sz="1600" dirty="0"/>
          </a:p>
        </p:txBody>
      </p:sp>
      <p:sp>
        <p:nvSpPr>
          <p:cNvPr id="10" name="Овал 9"/>
          <p:cNvSpPr>
            <a:spLocks/>
          </p:cNvSpPr>
          <p:nvPr/>
        </p:nvSpPr>
        <p:spPr>
          <a:xfrm>
            <a:off x="6495353" y="8766000"/>
            <a:ext cx="362647" cy="37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331640"/>
            <a:ext cx="6326460" cy="3846002"/>
          </a:xfr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 разрезе основных функций государственных органов:</a:t>
            </a:r>
          </a:p>
          <a:p>
            <a:pPr marL="0" indent="0">
              <a:buNone/>
            </a:pP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17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91730" y="0"/>
            <a:ext cx="5066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628345389"/>
              </p:ext>
            </p:extLst>
          </p:nvPr>
        </p:nvGraphicFramePr>
        <p:xfrm>
          <a:off x="399542" y="1653580"/>
          <a:ext cx="6192688" cy="345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603169" y="323528"/>
            <a:ext cx="5163391" cy="78137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2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305123"/>
              </p:ext>
            </p:extLst>
          </p:nvPr>
        </p:nvGraphicFramePr>
        <p:xfrm>
          <a:off x="4866326" y="1657363"/>
          <a:ext cx="1683327" cy="33083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1109"/>
                <a:gridCol w="561109"/>
                <a:gridCol w="561109"/>
              </a:tblGrid>
              <a:tr h="194608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r>
                        <a:rPr lang="ru-RU" sz="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94608"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31542,7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30 105,5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30 330,1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608"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11 214,6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ru-RU" sz="600" b="0" i="0" u="none" strike="noStrike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420,5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10 789,9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608"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608"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163</a:t>
                      </a:r>
                      <a:r>
                        <a:rPr lang="ru-RU" sz="600" b="0" i="0" u="none" strike="noStrike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691</a:t>
                      </a:r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,7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153 504,1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154 693,9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608"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608"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ru-RU" sz="600" b="0" i="0" u="none" strike="noStrike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012,2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18  095,1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18 095,1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608"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608"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608"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19  004,8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18 981,6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18 981,5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608"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94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9 596,9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8 940,7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8940,7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94608"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600" b="0" i="0" u="none" strike="noStrike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088,9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4 071,1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4071,1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608"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9608" y="4550735"/>
            <a:ext cx="6166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 год</a:t>
            </a:r>
          </a:p>
          <a:p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год</a:t>
            </a:r>
          </a:p>
          <a:p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год</a:t>
            </a:r>
            <a:endParaRPr lang="ru-RU" sz="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3" descr="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3406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0759" y="1099122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err="1" smtClean="0"/>
              <a:t>тыс.руб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Скругленный прямоугольник 69"/>
          <p:cNvSpPr/>
          <p:nvPr/>
        </p:nvSpPr>
        <p:spPr>
          <a:xfrm>
            <a:off x="1849755" y="2700010"/>
            <a:ext cx="3459480" cy="8991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265420" y="7467600"/>
            <a:ext cx="1417320" cy="8534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825240" y="7459980"/>
            <a:ext cx="1219200" cy="8915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14500" y="7475220"/>
            <a:ext cx="1546860" cy="8763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0520" y="7444740"/>
            <a:ext cx="1120140" cy="9448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771900" y="4983480"/>
            <a:ext cx="2865120" cy="10896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20980" y="5052060"/>
            <a:ext cx="3230880" cy="12344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802380" y="3924300"/>
            <a:ext cx="2324100" cy="4724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12420" y="3901440"/>
            <a:ext cx="2415540" cy="5410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4" y="308758"/>
            <a:ext cx="5421086" cy="1581426"/>
          </a:xfrm>
        </p:spPr>
        <p:txBody>
          <a:bodyPr>
            <a:normAutofit/>
          </a:bodyPr>
          <a:lstStyle/>
          <a:p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в рамках выполнения </a:t>
            </a:r>
            <a:b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Указа Президента России от 07.05.2018 № 204 </a:t>
            </a:r>
            <a:b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«О национальных целях и стратегических задачах развития Российской Федерации </a:t>
            </a:r>
            <a:b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период до 2024 года»</a:t>
            </a:r>
            <a:endParaRPr lang="ru-RU" sz="1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165" y="1825257"/>
            <a:ext cx="6326460" cy="5420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 </a:t>
            </a:r>
            <a:r>
              <a:rPr lang="ru-RU" sz="16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2020 году в </a:t>
            </a:r>
            <a:r>
              <a:rPr lang="ru-RU" sz="16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Конышевском</a:t>
            </a:r>
            <a:r>
              <a:rPr lang="ru-RU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районе Курской области реализуется национальный проект  «Образование»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3" descr="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0153"/>
            <a:ext cx="1304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4640" y="8479412"/>
            <a:ext cx="6383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u="sng" dirty="0">
                <a:solidFill>
                  <a:schemeClr val="accent1"/>
                </a:solidFill>
              </a:rPr>
              <a:t>Бюджет </a:t>
            </a:r>
            <a:r>
              <a:rPr lang="ru-RU" sz="1600" b="1" i="1" u="sng" dirty="0" err="1">
                <a:solidFill>
                  <a:schemeClr val="accent1"/>
                </a:solidFill>
              </a:rPr>
              <a:t>Конышевского</a:t>
            </a:r>
            <a:r>
              <a:rPr lang="ru-RU" sz="1600" b="1" i="1" u="sng" dirty="0">
                <a:solidFill>
                  <a:schemeClr val="accent1"/>
                </a:solidFill>
              </a:rPr>
              <a:t> района Курской области на 2020-2022 годы</a:t>
            </a:r>
          </a:p>
          <a:p>
            <a:endParaRPr lang="ru-RU" sz="1600" dirty="0"/>
          </a:p>
        </p:txBody>
      </p:sp>
      <p:sp>
        <p:nvSpPr>
          <p:cNvPr id="10" name="Овал 9"/>
          <p:cNvSpPr>
            <a:spLocks/>
          </p:cNvSpPr>
          <p:nvPr/>
        </p:nvSpPr>
        <p:spPr>
          <a:xfrm>
            <a:off x="6495353" y="8766000"/>
            <a:ext cx="362647" cy="37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0740" y="2750820"/>
            <a:ext cx="226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Образование</a:t>
            </a:r>
            <a:endParaRPr lang="ru-RU" sz="24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33400" y="3931920"/>
            <a:ext cx="1673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Региональный проект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Современная школа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0860" y="3901440"/>
            <a:ext cx="191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Региональный проект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Успех каждого ребенка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460" y="5120640"/>
            <a:ext cx="120075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Создание (обновление) материально-технической базы 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для реализации основных и дополнительных  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общеобразовательных программ цифрового  и 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гуманитарного профилей в общеобразовательных 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организациях, расположенных 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сельской местности и малых городах.</a:t>
            </a:r>
          </a:p>
          <a:p>
            <a:endParaRPr lang="ru-RU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99384" y="5090160"/>
            <a:ext cx="28376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Создание новых мест в образовательных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организациях различных типов для реализации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дополнительных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программ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всех направленностей.</a:t>
            </a:r>
          </a:p>
          <a:p>
            <a:endParaRPr lang="ru-RU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7498080"/>
            <a:ext cx="1048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Средства обл. и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фед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бюджета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(рублей)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1 117 058 </a:t>
            </a:r>
          </a:p>
          <a:p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1722120" y="7559040"/>
            <a:ext cx="1476686" cy="111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Средства бюджета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Конышевского района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(рублей)</a:t>
            </a: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22 797</a:t>
            </a:r>
          </a:p>
          <a:p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3962400" y="7528560"/>
            <a:ext cx="108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Средства обл. и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фед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бюджета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(рублей)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802 294</a:t>
            </a:r>
          </a:p>
          <a:p>
            <a:endParaRPr lang="ru-RU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5280660" y="7482840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Средства бюджета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Конышевского района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(рублей)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16 373</a:t>
            </a:r>
          </a:p>
          <a:p>
            <a:endParaRPr lang="ru-RU" sz="1000" dirty="0"/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1333500" y="4564380"/>
            <a:ext cx="7620" cy="38862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7" idx="2"/>
          </p:cNvCxnSpPr>
          <p:nvPr/>
        </p:nvCxnSpPr>
        <p:spPr>
          <a:xfrm flipH="1">
            <a:off x="4907280" y="4547771"/>
            <a:ext cx="1247" cy="32902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876300" y="6355080"/>
            <a:ext cx="502920" cy="9906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1706880" y="6393180"/>
            <a:ext cx="579120" cy="92964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4427220" y="6179820"/>
            <a:ext cx="457200" cy="121158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5417820" y="6233160"/>
            <a:ext cx="510540" cy="115824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70" idx="1"/>
          </p:cNvCxnSpPr>
          <p:nvPr/>
        </p:nvCxnSpPr>
        <p:spPr>
          <a:xfrm flipH="1">
            <a:off x="1644015" y="3149590"/>
            <a:ext cx="205740" cy="7239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70" idx="3"/>
          </p:cNvCxnSpPr>
          <p:nvPr/>
        </p:nvCxnSpPr>
        <p:spPr>
          <a:xfrm>
            <a:off x="5309235" y="3149590"/>
            <a:ext cx="205740" cy="76962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808" y="323528"/>
            <a:ext cx="5157192" cy="66072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«Программная» структура расходов бюджета </a:t>
            </a: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19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32281920"/>
              </p:ext>
            </p:extLst>
          </p:nvPr>
        </p:nvGraphicFramePr>
        <p:xfrm>
          <a:off x="66761" y="1075025"/>
          <a:ext cx="6676939" cy="71321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71864"/>
                <a:gridCol w="447675"/>
                <a:gridCol w="469900"/>
                <a:gridCol w="438150"/>
                <a:gridCol w="387350"/>
                <a:gridCol w="387350"/>
                <a:gridCol w="374650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7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7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r>
                        <a:rPr lang="ru-RU" sz="7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7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2022год</a:t>
                      </a:r>
                      <a:endParaRPr lang="ru-RU" sz="7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04913">
                <a:tc vMerge="1">
                  <a:txBody>
                    <a:bodyPr/>
                    <a:lstStyle/>
                    <a:p>
                      <a:pPr marL="841375" marR="0" lvl="0" indent="-841375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999" marR="38999" marT="35999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Сумма, </a:t>
                      </a:r>
                    </a:p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тыс.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рублей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Доля в общем объеме расходов, </a:t>
                      </a:r>
                    </a:p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%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Сумма, </a:t>
                      </a:r>
                    </a:p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тыс.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рублей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Доля в общем объеме расходов, %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Сумма, </a:t>
                      </a:r>
                    </a:p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тыс.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рублей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Доля в общем объеме расходов, %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3">
                <a:tc>
                  <a:txBody>
                    <a:bodyPr/>
                    <a:lstStyle/>
                    <a:p>
                      <a:pPr marL="841375" marR="0" lvl="0" indent="-841375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 БЮДЖЕТА, ВСЕГО</a:t>
                      </a: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999" marR="38999" marT="35999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270 011,1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100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247 013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100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indent="-228600" algn="ctr" fontAlgn="t">
                        <a:buNone/>
                      </a:pPr>
                      <a:r>
                        <a:rPr lang="ru-RU" sz="7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251 824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100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 программа    </a:t>
                      </a:r>
                      <a:r>
                        <a:rPr kumimoji="0" lang="ru-RU" sz="700" b="1" i="1" u="sng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района Курской области  «Развитие культуры </a:t>
                      </a:r>
                      <a:r>
                        <a:rPr kumimoji="0" lang="ru-RU" sz="700" b="1" i="1" u="sng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района Курской области»</a:t>
                      </a:r>
                    </a:p>
                  </a:txBody>
                  <a:tcPr marL="36000" marR="36000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21 140,6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7,8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19  223,5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7,8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19 223,5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7,6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Подпрограмма «Искусство» 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225,6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6 387,1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6 387,1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2,5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Подпрограмма «Наследие» 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8 379,1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8 339,3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3,4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8 339,3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Подпрограмма «Управление муниципальной программой и обеспечение условий реализации» </a:t>
                      </a:r>
                      <a:endParaRPr lang="ru-RU" sz="7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4 535,9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497,1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497,1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8674">
                <a:tc>
                  <a:txBody>
                    <a:bodyPr/>
                    <a:lstStyle/>
                    <a:p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Муниципальная программа  </a:t>
                      </a:r>
                      <a:r>
                        <a:rPr kumimoji="0" lang="ru-RU" sz="700" b="1" i="1" u="sng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района Курской области «Социальная поддержка граждан </a:t>
                      </a:r>
                      <a:r>
                        <a:rPr kumimoji="0" lang="ru-RU" sz="700" b="1" i="1" u="sng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района Курской области»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11 426,1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11 405,3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11 404,3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4,5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7434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1.Подпрограмма «Управление муниципальной программой и обеспечение условий реализации» 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1 368,3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0.5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347,5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1 347,5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4335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2. Подпрограмма "Развитие мер социальной поддержки отдельных категорий граждан" </a:t>
                      </a:r>
                      <a:endParaRPr lang="ru-RU" sz="700" dirty="0"/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7 274,7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7 274,7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7 274,7 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6181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3.Подпрограмма «Улучшение демографической ситуации, совершенствование социальной поддержки семьи и детей» </a:t>
                      </a:r>
                      <a:endParaRPr lang="ru-RU" sz="700" dirty="0"/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2 783,2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2 783,2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2 783,2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r>
                        <a:rPr lang="ru-RU" sz="700" b="1" i="1" u="sng" dirty="0" smtClean="0">
                          <a:latin typeface="Arial" pitchFamily="34" charset="0"/>
                          <a:cs typeface="Arial" pitchFamily="34" charset="0"/>
                        </a:rPr>
                        <a:t>МУНИЦИПАЛЬНАЯ  ПРОГРАММА КОНЫШЕВСКОГО</a:t>
                      </a:r>
                      <a:r>
                        <a:rPr lang="ru-RU" sz="700" b="1" i="1" u="sng" baseline="0" dirty="0" smtClean="0">
                          <a:latin typeface="Arial" pitchFamily="34" charset="0"/>
                          <a:cs typeface="Arial" pitchFamily="34" charset="0"/>
                        </a:rPr>
                        <a:t> РАЙОНА</a:t>
                      </a:r>
                      <a:r>
                        <a:rPr lang="ru-RU" sz="700" b="1" i="1" u="sng" dirty="0" smtClean="0">
                          <a:latin typeface="Arial" pitchFamily="34" charset="0"/>
                          <a:cs typeface="Arial" pitchFamily="34" charset="0"/>
                        </a:rPr>
                        <a:t> КУРСКОЙ</a:t>
                      </a:r>
                    </a:p>
                    <a:p>
                      <a:r>
                        <a:rPr lang="ru-RU" sz="700" b="1" i="1" u="sng" dirty="0" smtClean="0">
                          <a:latin typeface="Arial" pitchFamily="34" charset="0"/>
                          <a:cs typeface="Arial" pitchFamily="34" charset="0"/>
                        </a:rPr>
                        <a:t>ОБЛАСТИ</a:t>
                      </a:r>
                      <a:r>
                        <a:rPr lang="ru-RU" sz="700" b="1" i="1" u="sng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i="1" u="sng" dirty="0" smtClean="0">
                          <a:latin typeface="Arial" pitchFamily="34" charset="0"/>
                          <a:cs typeface="Arial" pitchFamily="34" charset="0"/>
                        </a:rPr>
                        <a:t>«РАЗВИТИЕ ОБРАЗОВАНИЯ В КОНЫШЕВСКОГО</a:t>
                      </a:r>
                      <a:r>
                        <a:rPr lang="ru-RU" sz="700" b="1" i="1" u="sng" baseline="0" dirty="0" smtClean="0">
                          <a:latin typeface="Arial" pitchFamily="34" charset="0"/>
                          <a:cs typeface="Arial" pitchFamily="34" charset="0"/>
                        </a:rPr>
                        <a:t> РАЙОНА</a:t>
                      </a:r>
                      <a:r>
                        <a:rPr lang="ru-RU" sz="700" b="1" i="1" u="sng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700" b="1" i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170 326,7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63,1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160 390,7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64,9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161 580,5 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64,1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1.Подпрограмма «Управление муниципальной программой и обеспечение условий реализации» </a:t>
                      </a:r>
                      <a:endParaRPr lang="ru-RU" sz="700" dirty="0"/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7 151,8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7 040,3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7 040,3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4164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2. Подпрограмма «Развитие дошкольного и общего образования детей» </a:t>
                      </a:r>
                      <a:endParaRPr lang="ru-RU" sz="700" dirty="0"/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157 138,7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58,2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147 447,2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59,7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148 660,9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3. Подпрограмма «Развитие дополнительного образования и системы воспитания детей» </a:t>
                      </a:r>
                      <a:endParaRPr lang="ru-RU" sz="700" dirty="0"/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6 036,1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5 903,1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5 879,2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pPr marL="0" marR="0" lvl="0" indent="-841375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Муниципальная программа «Информационное Обеспечение управления недвижимостью, реформирования и регулирования  земельных и имущественных отношений в </a:t>
                      </a:r>
                      <a:r>
                        <a:rPr kumimoji="0" lang="ru-RU" sz="700" b="1" i="1" u="sng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Конышевском</a:t>
                      </a:r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Районе Курской области»</a:t>
                      </a:r>
                    </a:p>
                  </a:txBody>
                  <a:tcPr marL="36000" marR="36000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400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0.1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400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0,2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400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0,2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Подпрограмма «Управление муниципальной программой и обеспечение условий реализации» 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400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400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400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pPr algn="l"/>
                      <a:r>
                        <a:rPr lang="ru-RU" sz="700" b="1" i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МУНИЦИПАЛЬНАЯ ПРОГРАММА КОНЫШЕВСКОГО РАЙОНА КУРСКОЙ ОБЛАСТИ «ОХРАНА ОКРУЖАЮЩЕЙ СРЕДЫ НА ТЕРРИТОРИИ КОНЫШЕВСКОГО РАЙОНА"</a:t>
                      </a:r>
                      <a:endParaRPr lang="ru-RU" sz="700" b="1" i="1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453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0.2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453,8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805,1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3102"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Подпрограмма "Экология и чистая вода на территории </a:t>
                      </a:r>
                      <a:r>
                        <a:rPr lang="ru-RU" sz="7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района" 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453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0.2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453,8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805,1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Муниципальная программа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  Курской области "Обеспечение доступным и комфортным жильем и коммунальными услугами граждан в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Конышевском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районе Курской области"</a:t>
                      </a: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6 323,6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6181">
                <a:tc>
                  <a:txBody>
                    <a:bodyPr/>
                    <a:lstStyle/>
                    <a:p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Подпрограмма "Создание условий  для обеспечения  доступным и комфортным жильем граждан в </a:t>
                      </a:r>
                      <a:r>
                        <a:rPr lang="ru-RU" sz="7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Конышевском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районе Курской области" </a:t>
                      </a: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6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323,6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2,3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6181">
                <a:tc>
                  <a:txBody>
                    <a:bodyPr/>
                    <a:lstStyle/>
                    <a:p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Муниципальная программа 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 Курской области «Повышение эффективности работы с молодежью, организация отдыха и оздоровления детей, молодежи, развитие физической культуры и спорта в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Конышевском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районе Курской области»</a:t>
                      </a:r>
                      <a:endParaRPr lang="ru-RU" sz="700" b="1" i="1" u="sng" cap="all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10 342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9 431,7 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9 431,7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6181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1.Подпрограмма «Повышение эффективности реализации молодежной политики» 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92,5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92,5 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92,5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Подпрограмма «Реализация муниципальной политики в сфере физической культуры и спорта» 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9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596,9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8 940,7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8 940,7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Подпрограмма «Оздоровление и отдых детей» 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652,6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0.2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398,5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398,5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15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Муниципальная программа 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 Курской области  «Развитие муниципальной службы в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Конышевском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районе Курской области»</a:t>
                      </a:r>
                      <a:endParaRPr lang="ru-RU" sz="7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0,02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50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93785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1.Подпрограмма «Реализация мероприятий, направленных на развитие муниципальной службы» 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0,02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82811" y="0"/>
            <a:ext cx="54616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3" descr="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" y="55850"/>
            <a:ext cx="1104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69667" y="868034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рублей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33" y="0"/>
            <a:ext cx="5875360" cy="55626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Содержание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>
            <a:spLocks/>
          </p:cNvSpPr>
          <p:nvPr/>
        </p:nvSpPr>
        <p:spPr>
          <a:xfrm>
            <a:off x="6495353" y="8766000"/>
            <a:ext cx="362647" cy="37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677010"/>
              </p:ext>
            </p:extLst>
          </p:nvPr>
        </p:nvGraphicFramePr>
        <p:xfrm>
          <a:off x="291116" y="940260"/>
          <a:ext cx="6385560" cy="782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"/>
                <a:gridCol w="5608320"/>
                <a:gridCol w="480060"/>
              </a:tblGrid>
              <a:tr h="2209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вопросы о бюджете _______________________________________________________________________________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Административно-территориальное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устройство </a:t>
                      </a:r>
                      <a:r>
                        <a:rPr lang="ru-RU" sz="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5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социально-экономического развития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6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График подготовки и исполнения  бюджета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7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бюджетной политики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на 2020 год и на плановый период 2021 и 2022 годов____________________________________________________________________________________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/>
                    </a:p>
                    <a:p>
                      <a:r>
                        <a:rPr lang="ru-RU" sz="800" b="1" dirty="0" smtClean="0"/>
                        <a:t>8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налоговой политики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на 2020 год и на плановый период 2021 и 2022  годов_______________________________________________________________________________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/>
                    </a:p>
                    <a:p>
                      <a:r>
                        <a:rPr lang="ru-RU" sz="800" b="1" dirty="0" smtClean="0"/>
                        <a:t>9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Итоги налоговой политики за 2018 год_______________________________________________________________________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10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 консолидированного бюджета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11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12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Сведения о планируемых поступлениях в бюджет_____________________________________________________________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13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доходы___________________________________________________________________________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14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и динамика безвозмездных поступлений в 2018-2022 годах_______________________________________________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15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Структура безвозмездных поступлений на 2020 год____________________________________________________________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16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17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в рамках выполнения Указа Президента России от 07.05.2018 № 204 «О национальных целях и стратегических задачах развития Российской Федерации на период до 2024 года»________________________________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/>
                    </a:p>
                    <a:p>
                      <a:r>
                        <a:rPr lang="ru-RU" sz="800" b="1" dirty="0" smtClean="0"/>
                        <a:t>18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«Программная» структура расходов бюджета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19-21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«Развитие образования в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Конышевском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районе»___________________________________________________________________________________________________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/>
                    </a:p>
                    <a:p>
                      <a:r>
                        <a:rPr lang="ru-RU" sz="800" b="1" dirty="0" smtClean="0"/>
                        <a:t>22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«Социальная поддержка граждан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области»_____________________________________________________________________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/>
                    </a:p>
                    <a:p>
                      <a:r>
                        <a:rPr lang="ru-RU" sz="800" b="1" dirty="0" smtClean="0"/>
                        <a:t>23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 Курской области "Обеспечение доступным и комфортным жильем и коммунальными услугами граждан в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Конышевском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/>
                    </a:p>
                    <a:p>
                      <a:r>
                        <a:rPr lang="ru-RU" sz="800" b="1" dirty="0" smtClean="0"/>
                        <a:t>24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«Содействие занятости населения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района»_____________________________________________________________________________________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/>
                    </a:p>
                    <a:p>
                      <a:r>
                        <a:rPr lang="ru-RU" sz="800" b="1" dirty="0" smtClean="0"/>
                        <a:t>25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 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 «Развитие культуры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области»__________________________________________________________________________________________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/>
                    </a:p>
                    <a:p>
                      <a:r>
                        <a:rPr lang="ru-RU" sz="800" b="1" dirty="0" smtClean="0"/>
                        <a:t>26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«Повышение эффективности работы с молодежью, организация отдыха и оздоровления детей, молодежи, развитие физической культуры и спорта в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Конышевском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области»_____________________________________________________________________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/>
                    </a:p>
                    <a:p>
                      <a:endParaRPr lang="ru-RU" sz="800" b="1" dirty="0" smtClean="0"/>
                    </a:p>
                    <a:p>
                      <a:r>
                        <a:rPr lang="ru-RU" sz="800" b="1" dirty="0" smtClean="0"/>
                        <a:t>27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«Сохранение и развитие архивного дела в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Конышевском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/>
                    </a:p>
                    <a:p>
                      <a:r>
                        <a:rPr lang="ru-RU" sz="800" b="1" dirty="0" smtClean="0"/>
                        <a:t>28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«Информационное обеспечение управления недвижимостью, реформирования и регулирования земельных и имущественных отношений в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Конышевском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области»___________________________________________________________________________________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/>
                    </a:p>
                    <a:p>
                      <a:endParaRPr lang="ru-RU" sz="800" b="1" dirty="0" smtClean="0"/>
                    </a:p>
                    <a:p>
                      <a:r>
                        <a:rPr lang="ru-RU" sz="800" b="1" dirty="0" smtClean="0"/>
                        <a:t>29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«Развитие системы защиты информации в Администрации 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Конышевском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/>
                    </a:p>
                    <a:p>
                      <a:r>
                        <a:rPr lang="ru-RU" sz="800" b="1" dirty="0" smtClean="0"/>
                        <a:t>30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«Развитие  транспортной  системы,  обеспечение перевозки пассажиров в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Конышевском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 и  безопасности дорожного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движения»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/>
                    </a:p>
                    <a:p>
                      <a:r>
                        <a:rPr lang="ru-RU" sz="800" b="1" dirty="0" smtClean="0"/>
                        <a:t>31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 «Комплексное развитие сельских территорий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области»____________________________________________________________________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/>
                    </a:p>
                    <a:p>
                      <a:r>
                        <a:rPr lang="ru-RU" sz="800" b="1" dirty="0" smtClean="0"/>
                        <a:t>32</a:t>
                      </a:r>
                      <a:endParaRPr lang="ru-RU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150" y="213784"/>
            <a:ext cx="6172200" cy="89111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 Программная» структура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</a:t>
            </a:r>
            <a:b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района</a:t>
            </a:r>
            <a:b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Курской области</a:t>
            </a:r>
            <a:endParaRPr lang="ru-RU" sz="1600" dirty="0"/>
          </a:p>
        </p:txBody>
      </p:sp>
      <p:grpSp>
        <p:nvGrpSpPr>
          <p:cNvPr id="5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Рисунок 3" descr="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9" y="1"/>
            <a:ext cx="1028700" cy="108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1867" y="1"/>
            <a:ext cx="54764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программы </a:t>
            </a:r>
            <a:r>
              <a:rPr lang="ru-RU" sz="13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</a:p>
          <a:p>
            <a:endParaRPr lang="ru-RU" sz="13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179709" y="333375"/>
            <a:ext cx="5583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17367" y="866368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рублей</a:t>
            </a:r>
            <a:endParaRPr lang="ru-RU" sz="800" dirty="0"/>
          </a:p>
        </p:txBody>
      </p:sp>
      <p:graphicFrame>
        <p:nvGraphicFramePr>
          <p:cNvPr id="12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29839028"/>
              </p:ext>
            </p:extLst>
          </p:nvPr>
        </p:nvGraphicFramePr>
        <p:xfrm>
          <a:off x="197243" y="1081812"/>
          <a:ext cx="6229350" cy="74621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06850"/>
                <a:gridCol w="342900"/>
                <a:gridCol w="400050"/>
                <a:gridCol w="368300"/>
                <a:gridCol w="400050"/>
                <a:gridCol w="355600"/>
                <a:gridCol w="355600"/>
              </a:tblGrid>
              <a:tr h="105844"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7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7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r>
                        <a:rPr lang="ru-RU" sz="7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7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2022год</a:t>
                      </a:r>
                      <a:endParaRPr lang="ru-RU" sz="7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04913">
                <a:tc vMerge="1">
                  <a:txBody>
                    <a:bodyPr/>
                    <a:lstStyle/>
                    <a:p>
                      <a:pPr marL="841375" marR="0" lvl="0" indent="-841375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999" marR="38999" marT="35999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Сумма, </a:t>
                      </a:r>
                    </a:p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тыс.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рублей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Доля в общем объеме расходов, </a:t>
                      </a:r>
                    </a:p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%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Сумма, </a:t>
                      </a:r>
                    </a:p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тыс.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рублей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Доля в общем объеме расходов, %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Сумма, </a:t>
                      </a:r>
                    </a:p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тыс.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рублей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Доля в общем объеме расходов, %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 программа  </a:t>
                      </a:r>
                      <a:r>
                        <a:rPr kumimoji="0" lang="ru-RU" sz="700" b="1" i="1" u="sng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района Курской области «Сохранение и развитие архивного дела в </a:t>
                      </a:r>
                      <a:r>
                        <a:rPr kumimoji="0" lang="ru-RU" sz="700" b="1" i="1" u="sng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Конышевском</a:t>
                      </a:r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районе Курской области»</a:t>
                      </a:r>
                    </a:p>
                  </a:txBody>
                  <a:tcPr marL="36000" marR="36000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671,9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0,2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285,9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0,1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285,9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0,1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1.Подпрограмма «Организация хранения, комплектования и использования документов Архивного фонда Курской области и иных архивных документов» 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671,9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0,2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285,9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285,9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8674">
                <a:tc>
                  <a:txBody>
                    <a:bodyPr/>
                    <a:lstStyle/>
                    <a:p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Муниципальная  программа </a:t>
                      </a:r>
                      <a:r>
                        <a:rPr kumimoji="0" lang="ru-RU" sz="700" b="1" i="1" u="sng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района Курской области «Развитие  транспортной  системы,  обеспечение перевозки пассажиров в </a:t>
                      </a:r>
                      <a:r>
                        <a:rPr kumimoji="0" lang="ru-RU" sz="700" b="1" i="1" u="sng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Конышевском</a:t>
                      </a:r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районе Курской области и  безопасности дорожного движения»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9 837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9 764,7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9 764,7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7434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Подпрограмма "Развитие сети автомобильных дорог  </a:t>
                      </a:r>
                      <a:r>
                        <a:rPr lang="ru-RU" sz="7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 Курской области" 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8 837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764,7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8 764,7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4335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Подпрограмма "Развитие пассажирских перевозок в </a:t>
                      </a:r>
                      <a:r>
                        <a:rPr lang="ru-RU" sz="7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Конышевском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районе Курской области" 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900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900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0,4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900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0,4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58393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Подпрограмма «Повышение безопасности дорожного движения в </a:t>
                      </a:r>
                      <a:r>
                        <a:rPr lang="ru-RU" sz="7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Конышевском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районе» 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0,04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0,04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Муниципальная программа 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 Курской области «Профилактика правонарушений в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Конышевском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районе Курской области»</a:t>
                      </a:r>
                      <a:endParaRPr lang="ru-RU" sz="700" b="1" i="1" u="sng" cap="all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305,8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0.1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305,8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305,8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1. Подпрограмма «Управление  муниципальной программой   и обеспечение условий реализации» 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305,8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0.1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305,8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305,8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8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Муниципальная программа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 Курской области «Создание условий для эффективного и ответственного управления муниципальными финансами, муниципальным долгом и повышение устойчивости бюджета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Конышеского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района Курской  области»</a:t>
                      </a: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8 093,6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7 096,6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7 096,6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1.Подпрограмма «Эффективная система  межбюджетных отношений в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Конышевском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районе Курской области» 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5 088,9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4 071,2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4 071,2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2.Подпрограмма «Управление муниципальной программой  и обеспечение  условий реализации» </a:t>
                      </a:r>
                    </a:p>
                  </a:txBody>
                  <a:tcPr marL="36000" marR="36000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3 004,6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1,1 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3 025,4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1,2 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3 025,4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1,2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Муниципальная программа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 Курской области «Развитие системы защиты информации в Администрации 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Конышевском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районе Курской области»</a:t>
                      </a: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1.Подпрограмма "Развитие системы защиты информации  Администрации  </a:t>
                      </a:r>
                      <a:r>
                        <a:rPr lang="ru-RU" sz="7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района" 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3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Муниципальная программа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 Курской области  "Комплексное развитие сельских территорий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 Курской области"</a:t>
                      </a: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5 047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6181">
                <a:tc>
                  <a:txBody>
                    <a:bodyPr/>
                    <a:lstStyle/>
                    <a:p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1.Подпрограмма "Создание и развитие инфраструктуры на сельских территориях" </a:t>
                      </a: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047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1,9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----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6181">
                <a:tc>
                  <a:txBody>
                    <a:bodyPr/>
                    <a:lstStyle/>
                    <a:p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Муниципальная программа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 Курской области «Содействие занятости населения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района»</a:t>
                      </a:r>
                      <a:endParaRPr lang="ru-RU" sz="700" b="1" i="1" u="sng" cap="all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321,8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305,8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305,8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6181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1.Подпрограмма «Содействие временной  занятости  отдельных категорий граждан» 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0,005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Подпрограмма «Развитие институтов рынка труда»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305,8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305,8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305,8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Муниципальная программа 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 Курской области «Развитие потребительского рынка, малого и среднего предпринимательства </a:t>
                      </a:r>
                      <a:r>
                        <a:rPr lang="ru-RU" sz="700" b="1" i="1" u="sng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 Курской области»</a:t>
                      </a:r>
                      <a:endParaRPr lang="ru-RU" sz="700" b="1" i="1" u="sng" cap="all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0,007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0,008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20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0,007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1.Подпрограмма «Развитие  потребительского  рынка </a:t>
                      </a:r>
                      <a:r>
                        <a:rPr lang="ru-RU" sz="7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 Курской области" </a:t>
                      </a:r>
                    </a:p>
                  </a:txBody>
                  <a:tcPr marL="36000" marR="36000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20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0,007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20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0,008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20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0,007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 программа </a:t>
                      </a:r>
                      <a:r>
                        <a:rPr kumimoji="0" lang="ru-RU" sz="700" b="1" i="1" u="sng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Конышевского</a:t>
                      </a:r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района Курской области "Противодействие злоупотреблению наркотиками в </a:t>
                      </a:r>
                      <a:r>
                        <a:rPr kumimoji="0" lang="ru-RU" sz="700" b="1" i="1" u="sng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Конышевском</a:t>
                      </a:r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районе Курской области"</a:t>
                      </a: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0,003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12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0,005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0,005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1565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1.Подпрограмма "Профилактика наркомании в </a:t>
                      </a:r>
                      <a:r>
                        <a:rPr lang="ru-RU" sz="7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Конышевском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районе Курской области" 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0,003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0,005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0,005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4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323236"/>
            <a:ext cx="6172200" cy="1524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«Программная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структура расходов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бюджета </a:t>
            </a:r>
            <a:r>
              <a:rPr 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Курской области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689415"/>
              </p:ext>
            </p:extLst>
          </p:nvPr>
        </p:nvGraphicFramePr>
        <p:xfrm>
          <a:off x="190500" y="2133600"/>
          <a:ext cx="6515100" cy="207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81350"/>
                <a:gridCol w="590550"/>
                <a:gridCol w="657225"/>
                <a:gridCol w="581025"/>
                <a:gridCol w="514350"/>
                <a:gridCol w="495300"/>
                <a:gridCol w="495300"/>
              </a:tblGrid>
              <a:tr h="105844"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7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7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r>
                        <a:rPr lang="ru-RU" sz="7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7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2022год</a:t>
                      </a:r>
                      <a:endParaRPr lang="ru-RU" sz="7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04913">
                <a:tc vMerge="1">
                  <a:txBody>
                    <a:bodyPr/>
                    <a:lstStyle/>
                    <a:p>
                      <a:pPr marL="841375" marR="0" lvl="0" indent="-841375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999" marR="38999" marT="35999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Сумма, </a:t>
                      </a:r>
                    </a:p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тыс.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рублей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Доля в общем объеме расходов, </a:t>
                      </a:r>
                    </a:p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%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Сумма, </a:t>
                      </a:r>
                    </a:p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тыс.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рублей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Доля в общем объеме расходов, %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Сумма, </a:t>
                      </a:r>
                    </a:p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тыс.</a:t>
                      </a:r>
                      <a:r>
                        <a:rPr lang="ru-RU" sz="7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рублей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Доля в общем объеме расходов, %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функционирования Главы муниципального образования</a:t>
                      </a:r>
                    </a:p>
                  </a:txBody>
                  <a:tcPr marL="36000" marR="36000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1 742,2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0,6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1 742,2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0,7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1 742,2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cap="all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0,7</a:t>
                      </a:r>
                      <a:endParaRPr lang="ru-RU" sz="700" b="1" i="1" u="none" strike="noStrike" cap="all" baseline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8674">
                <a:tc>
                  <a:txBody>
                    <a:bodyPr/>
                    <a:lstStyle/>
                    <a:p>
                      <a:r>
                        <a:rPr kumimoji="0" lang="ru-RU" sz="700" b="1" i="1" u="sng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Обеспечение функционирования местных администраций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13 509,2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13 509,2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5,5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13 509,2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5,4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8624">
                <a:tc>
                  <a:txBody>
                    <a:bodyPr/>
                    <a:lstStyle/>
                    <a:p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представительного органа  муниципального образования</a:t>
                      </a:r>
                      <a:endParaRPr lang="ru-RU" sz="700" b="1" i="1" u="sng" cap="all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739,9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751,9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751,9 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8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 государственных функций, связанных с общегосударственным управлением</a:t>
                      </a:r>
                    </a:p>
                  </a:txBody>
                  <a:tcPr marL="72000" marR="38999" marT="36000" marB="35999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136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114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0,04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114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0,05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1" u="sng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Непрограммная деятельность органов местного самоуправления</a:t>
                      </a:r>
                    </a:p>
                  </a:txBody>
                  <a:tcPr marL="72000" marR="38999" marT="36000" marB="35999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10 012,5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8 966,5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9 191,1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3,6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Рисунок 3" descr="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323236"/>
            <a:ext cx="1143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7932" y="61626"/>
            <a:ext cx="5870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</a:p>
          <a:p>
            <a:endParaRPr lang="ru-RU" sz="1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838201" y="323236"/>
            <a:ext cx="6019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76950" y="1838325"/>
            <a:ext cx="6783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err="1" smtClean="0"/>
              <a:t>тыс.рублей</a:t>
            </a:r>
            <a:endParaRPr lang="ru-RU" sz="800" dirty="0"/>
          </a:p>
        </p:txBody>
      </p:sp>
      <p:sp>
        <p:nvSpPr>
          <p:cNvPr id="8" name="Овал 7"/>
          <p:cNvSpPr>
            <a:spLocks/>
          </p:cNvSpPr>
          <p:nvPr/>
        </p:nvSpPr>
        <p:spPr>
          <a:xfrm>
            <a:off x="6495353" y="8766000"/>
            <a:ext cx="362647" cy="37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1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792" y="323528"/>
            <a:ext cx="5301208" cy="11608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 программа  Конышевского района Курской области «Развитие образования в Конышевском районе»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22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752475" y="323528"/>
            <a:ext cx="6105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4664" y="15476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664" y="0"/>
            <a:ext cx="645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961" y="5599485"/>
            <a:ext cx="813151" cy="813151"/>
          </a:xfrm>
          <a:prstGeom prst="rect">
            <a:avLst/>
          </a:prstGeom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157867"/>
              </p:ext>
            </p:extLst>
          </p:nvPr>
        </p:nvGraphicFramePr>
        <p:xfrm>
          <a:off x="1485899" y="7419975"/>
          <a:ext cx="3317740" cy="897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548"/>
                <a:gridCol w="663548"/>
                <a:gridCol w="663548"/>
                <a:gridCol w="663548"/>
                <a:gridCol w="663548"/>
              </a:tblGrid>
              <a:tr h="359033"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6393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(факт)</a:t>
                      </a:r>
                      <a:endParaRPr lang="ru-RU" sz="7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7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7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(план)</a:t>
                      </a:r>
                      <a:endParaRPr lang="ru-RU" sz="7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7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1215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161 351,2</a:t>
                      </a:r>
                      <a:endParaRPr lang="ru-RU" sz="7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185 825,9</a:t>
                      </a:r>
                      <a:endParaRPr lang="ru-RU" sz="7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  <a:r>
                        <a:rPr lang="ru-RU" sz="7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326,7</a:t>
                      </a:r>
                      <a:endParaRPr lang="ru-RU" sz="7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160390,7</a:t>
                      </a:r>
                      <a:endParaRPr lang="ru-RU" sz="7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161</a:t>
                      </a:r>
                      <a:r>
                        <a:rPr lang="ru-RU" sz="7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580,5</a:t>
                      </a:r>
                      <a:endParaRPr lang="ru-RU" sz="7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503961" y="1668780"/>
            <a:ext cx="6066102" cy="3345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 И ЗАДАЧИ ПРОГРАММЫ: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механизмов формирования и реализации современных моделей дошкольного, общего образования, обеспечивающих равные возможности для получения качественного образования в соответствии с требованиями инновационного развития экономики, современными потребностями общества и каждого гражданина, развитие и внедрение современных моделей успешной социализации детей;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объективной информацией о качестве образования для принятия обоснованных управленческих решений на разных уровнях управления образованием, поддержка устойчивого развития системы образования, а также повышение уровня информированности потребителей образовательных услуг</a:t>
            </a:r>
          </a:p>
        </p:txBody>
      </p:sp>
      <p:pic>
        <p:nvPicPr>
          <p:cNvPr id="17" name="Рисунок 5" descr="55fbd5aea796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87" y="5160098"/>
            <a:ext cx="38115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3" descr="9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3888"/>
            <a:ext cx="10763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792" y="323528"/>
            <a:ext cx="5301208" cy="11608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программа  Конышевского района Курской области «Социальная поддержка граждан Конышевского района Курской области»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23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800100" y="307777"/>
            <a:ext cx="6057900" cy="15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4664" y="1504950"/>
            <a:ext cx="6264696" cy="6955481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160120172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3395" y="2167050"/>
            <a:ext cx="1467055" cy="1467055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80259"/>
              </p:ext>
            </p:extLst>
          </p:nvPr>
        </p:nvGraphicFramePr>
        <p:xfrm>
          <a:off x="583154" y="7290088"/>
          <a:ext cx="3328060" cy="109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612"/>
                <a:gridCol w="665612"/>
                <a:gridCol w="665612"/>
                <a:gridCol w="665612"/>
                <a:gridCol w="665612"/>
              </a:tblGrid>
              <a:tr h="43827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(факт)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11 029,8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11 419,4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11 426,1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11 405,3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11 405,3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583155" y="1627549"/>
            <a:ext cx="3696249" cy="12172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Цели программы:</a:t>
            </a:r>
          </a:p>
          <a:p>
            <a:pPr marL="171450" indent="-17145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рост благосостояния граждан – получателей мер социальной поддержки</a:t>
            </a:r>
          </a:p>
          <a:p>
            <a:pPr marL="171450" indent="-17145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социального обслуживания населения</a:t>
            </a:r>
          </a:p>
          <a:p>
            <a:pPr marL="171450" indent="-17145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улучшение демографической ситуации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4" descr="origi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4902695"/>
            <a:ext cx="4648200" cy="227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3" descr="9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7" y="85725"/>
            <a:ext cx="9429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83154" y="3073400"/>
            <a:ext cx="3696249" cy="1527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адачи программы</a:t>
            </a:r>
          </a:p>
          <a:p>
            <a:pPr marL="171450" indent="-17145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выполнение обязательств государства по социальной поддержке граждан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 доступности для инвалидов и граждан пожилого возраста объектов социальной инфраструктуры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и укрепление института семьи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жизнедеятельности семьи, рождения детей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профилактика семейного и детского неблагополучия.  </a:t>
            </a:r>
            <a:endParaRPr lang="ru-RU" sz="8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1" y="533078"/>
            <a:ext cx="4914899" cy="116088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программа Конышевского района  Курской области "Обеспечение доступным и комфортным жильем и коммунальными услугами граждан в Конышевском районе Курской области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24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752475" y="323528"/>
            <a:ext cx="6105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4664" y="2066924"/>
            <a:ext cx="6264696" cy="6393507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664" y="0"/>
            <a:ext cx="645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2f7ec91274d6cb929f716238902308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4800" y="6852119"/>
            <a:ext cx="1460450" cy="1332760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69436"/>
              </p:ext>
            </p:extLst>
          </p:nvPr>
        </p:nvGraphicFramePr>
        <p:xfrm>
          <a:off x="1059356" y="6970138"/>
          <a:ext cx="3328060" cy="109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612"/>
                <a:gridCol w="665612"/>
                <a:gridCol w="665612"/>
                <a:gridCol w="665612"/>
                <a:gridCol w="665612"/>
              </a:tblGrid>
              <a:tr h="43827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(факт)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14 204,7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2 539,3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6 323,6 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435,8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805,1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9" name="Рисунок 3" descr="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5" y="323528"/>
            <a:ext cx="1214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09600" y="2145708"/>
            <a:ext cx="5908500" cy="12172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  <a:r>
              <a:rPr lang="en-US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овышение доступности жилья и качества жилищного обеспечения граждан в </a:t>
            </a:r>
            <a:r>
              <a:rPr lang="ru-RU" sz="1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Конышевском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районе Курской области</a:t>
            </a:r>
            <a:r>
              <a:rPr lang="en-US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беспечение комфортной среды обитания и жизнедеятельности</a:t>
            </a:r>
            <a:r>
              <a:rPr lang="en-US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овышение качества и надежности предоставление жилищно-коммунальных услуг населению</a:t>
            </a:r>
            <a:r>
              <a:rPr lang="en-US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1500" y="3362959"/>
            <a:ext cx="5908500" cy="34891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омплексное освоение территорий и развитие застроенных территорий в целях массового строительства жилья 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экономкласса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 том числе малоэтажного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оздание условий для разработки документов территориального планирования (генеральные планы) и градостроительного зонирования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в муниципальных образованиях социальной инфраструктуры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жильём  категорий граждан в соответствии с федеральным законодательством и законодательством Курской области, предоставление  государственной поддержки молодым  семьям на приобретения жилья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условий  для увеличения объёма капитального ремонта и модернизации жилищного фонда для повышения его комфортности и 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системы эффективного управления в коммунальном секторе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деятельности организаций жилищно-коммунального хозяйства и ресурсосбережения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безопасных условий эксплуатации объектов при предоставлении коммунальных услуг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и вывоз бытовых отходов с территории поселений района 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безопасных условий эксплуатации объектов ритуальных услуг и мест захоронений при  предоставлении услуг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массового отдыха граждан поселений и организации обустройства мест массового отдыха населения, включая обеспечения свободного доступа граждан к водным объектам общего пользования и береговым полосам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снижение уровня износа коммунальной инфраструктуры</a:t>
            </a:r>
            <a:r>
              <a:rPr lang="en-US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6" y="323528"/>
            <a:ext cx="5326083" cy="11608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программа Конышевского района Курской области «Содействие занятости населения Конышевского района»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25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790575" y="307777"/>
            <a:ext cx="6067425" cy="15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4664" y="15476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" y="0"/>
            <a:ext cx="659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OJ0mgAaL_4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6260" y="1997261"/>
            <a:ext cx="1943100" cy="1943100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43371"/>
              </p:ext>
            </p:extLst>
          </p:nvPr>
        </p:nvGraphicFramePr>
        <p:xfrm>
          <a:off x="951344" y="7125585"/>
          <a:ext cx="3328060" cy="109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612"/>
                <a:gridCol w="665612"/>
                <a:gridCol w="665612"/>
                <a:gridCol w="665612"/>
                <a:gridCol w="665612"/>
              </a:tblGrid>
              <a:tr h="43827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(факт)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309,8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312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321,8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305,8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305,8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561612" y="1666874"/>
            <a:ext cx="4164648" cy="5324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Цели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задачи программы</a:t>
            </a:r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условий развития эффективного рынка труда района;</a:t>
            </a: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государственных гарантий по содействию реализации прав граждан на полную, продуктивную и свободно избранную занятость;</a:t>
            </a: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социальной поддержки безработным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гражданам</a:t>
            </a:r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одействие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гражданам в поиске подходящей работы, а работодателям в подборе необходимых работников;</a:t>
            </a: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занятости граждан, испытывающих трудности в поиске работы;</a:t>
            </a: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трудовых ресурсов, снижение дисбаланса на рынке труда;</a:t>
            </a: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предпринимательской инициативы безработных граждан;</a:t>
            </a: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социальных выплат гражданам, признанным в установленном порядке безработными. </a:t>
            </a:r>
          </a:p>
        </p:txBody>
      </p:sp>
      <p:pic>
        <p:nvPicPr>
          <p:cNvPr id="21" name="Рисунок 3" descr="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180081"/>
            <a:ext cx="14192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6" y="323528"/>
            <a:ext cx="5326083" cy="116088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 Курской области  «Развитие культуры Конышевского района Курской области»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26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695325" y="323528"/>
            <a:ext cx="6162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4664" y="15476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075" y="0"/>
            <a:ext cx="6638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94787"/>
              </p:ext>
            </p:extLst>
          </p:nvPr>
        </p:nvGraphicFramePr>
        <p:xfrm>
          <a:off x="1864981" y="7239000"/>
          <a:ext cx="3328060" cy="109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612"/>
                <a:gridCol w="665612"/>
                <a:gridCol w="665612"/>
                <a:gridCol w="665612"/>
                <a:gridCol w="665612"/>
              </a:tblGrid>
              <a:tr h="43827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(факт)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18 784,6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19 230,2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r>
                        <a:rPr lang="ru-RU" sz="8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140,6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19 223,5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19 223,5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495298" y="1628773"/>
            <a:ext cx="6067425" cy="1485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реализация стратегической роли культуры как духовно-нравственного основания развития личности и государственного единства российского общества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прав граждан, проживающих на территории </a:t>
            </a:r>
            <a:r>
              <a:rPr lang="ru-RU" sz="1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района, в сфере культуры, информации и образования.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3" descr="1780pi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933950"/>
            <a:ext cx="381158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3" descr="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53888"/>
            <a:ext cx="14668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495299" y="3267075"/>
            <a:ext cx="6067425" cy="1562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сохранение культурного и исторического наследия народа, обеспечение доступа граждан к культурным ценностям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доступа граждан к участию в культурной жизни, реализация творческого потенциала населения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оздание благоприятных условий для устойчивого развития сферы культуры.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6" y="323528"/>
            <a:ext cx="5326083" cy="116088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программа  Конышевского района Курской области «Повышение эффективности работы с молодежью, организация отдыха и оздоровления детей, молодежи, развитие физической культуры и спорта в Конышевском районе Курской области»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27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742950" y="323528"/>
            <a:ext cx="611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4664" y="15476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664" y="0"/>
            <a:ext cx="645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498099"/>
              </p:ext>
            </p:extLst>
          </p:nvPr>
        </p:nvGraphicFramePr>
        <p:xfrm>
          <a:off x="788279" y="7253649"/>
          <a:ext cx="3328060" cy="109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612"/>
                <a:gridCol w="665612"/>
                <a:gridCol w="665612"/>
                <a:gridCol w="665612"/>
                <a:gridCol w="665612"/>
              </a:tblGrid>
              <a:tr h="43827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(факт)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9 012,2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9 762,8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10 342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9 431,7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8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431,7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3" name="Рисунок 22" descr="olympic-games-spo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414" y="7226421"/>
            <a:ext cx="2247900" cy="112395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450451" y="1630681"/>
            <a:ext cx="6132863" cy="17983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ели программы:</a:t>
            </a:r>
            <a:endParaRPr lang="ru-RU" sz="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реализации молодежной политики;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потребности населения </a:t>
            </a:r>
            <a:r>
              <a:rPr 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онышевского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в систематических занятиях физической культурой и спортом;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повышение мотивации жителей </a:t>
            </a:r>
            <a:r>
              <a:rPr 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онышевского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к регулярным занятиям физической культурой и спортом и ведению здорового образа жизни;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совершенствование спортивной инфраструктуры и материально-технической базы для занятия физической культурой и массовым спортом;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системы оздоровления и отдыха детей в  </a:t>
            </a:r>
            <a:r>
              <a:rPr 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онышевском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районе Курской области.</a:t>
            </a:r>
            <a:endParaRPr lang="ru-RU" sz="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6" descr="futb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094" y="4994396"/>
            <a:ext cx="34575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3" descr="9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137964"/>
            <a:ext cx="14382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450451" y="3489643"/>
            <a:ext cx="6132863" cy="1417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Вовлечение  молодежи в общественную деятельность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Информационное освещение мероприятий по физической культуре и спорту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Пропаганда развития физической культуры и спорта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Совершенствование физкультурно-спортивной инфраструктуры </a:t>
            </a:r>
            <a:r>
              <a:rPr 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онышевского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Поддержка  и развитие детско-юношеского и массового спорта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участия спортсменов </a:t>
            </a:r>
            <a:r>
              <a:rPr 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онышевского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в региональных, спортивных мероприятиях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оздоровления и отдыха детей  </a:t>
            </a:r>
            <a:r>
              <a:rPr 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онышевского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области.</a:t>
            </a:r>
            <a:endParaRPr lang="ru-RU" sz="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6" y="323528"/>
            <a:ext cx="5326083" cy="11608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программа  Конышевского района Курской области«Сохранение и развитие архивного дела в Конышевском районе Курской области</a:t>
            </a: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28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533400" y="323528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1765" y="1547413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765" y="0"/>
            <a:ext cx="6506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788426"/>
              </p:ext>
            </p:extLst>
          </p:nvPr>
        </p:nvGraphicFramePr>
        <p:xfrm>
          <a:off x="1940852" y="7094854"/>
          <a:ext cx="3328060" cy="109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612"/>
                <a:gridCol w="665612"/>
                <a:gridCol w="665612"/>
                <a:gridCol w="665612"/>
                <a:gridCol w="665612"/>
              </a:tblGrid>
              <a:tr h="43827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(факт)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287,6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488,7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671,9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285,9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285,9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" name="Рисунок 3" descr="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88"/>
            <a:ext cx="13906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95295" y="1864993"/>
            <a:ext cx="6067425" cy="1122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эффективной системы организации хранения, комплектования, учета и использования документов архивного отдела администрации </a:t>
            </a:r>
            <a:r>
              <a:rPr lang="ru-RU" sz="1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онышевского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в соответствии с законодательством  Российской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едерации в интересах граждан, общества и государства.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5296" y="3168015"/>
            <a:ext cx="6067425" cy="3255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беспечение сохранности и учета документов архивного отдела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рганизация комплектования архивного отдела Администрации </a:t>
            </a:r>
            <a:r>
              <a:rPr lang="ru-RU" sz="1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онышевского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документами Архивного фонда Курской области и иными архивными документами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довлетворение потребностей граждан на получение информации, содержащейся в документах Архивного фонда Курской области и иных архивных документах, хранящихся в архивном отделе Администрации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недрение информационных продуктов и технологий в архивную отрасль района с целью повышения качества и доступности муниципальных услуг в сфере архивного дела, обеспечения доступа граждан к документам архивного отдела Администрации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овышение эффективности управления архивным делом в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Конышевском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районе Курской области.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7" y="411480"/>
            <a:ext cx="5326083" cy="185928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 Курской области 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«Информационное обеспечение управления недвижимостью, реформирования и регулирования земельных и имущественных отношений в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Конышевском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районе Курской области»</a:t>
            </a: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29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1152525" y="307777"/>
            <a:ext cx="5705475" cy="15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0587" y="0"/>
            <a:ext cx="5967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724356"/>
              </p:ext>
            </p:extLst>
          </p:nvPr>
        </p:nvGraphicFramePr>
        <p:xfrm>
          <a:off x="1451309" y="6080438"/>
          <a:ext cx="3328060" cy="109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612"/>
                <a:gridCol w="665612"/>
                <a:gridCol w="665612"/>
                <a:gridCol w="665612"/>
                <a:gridCol w="665612"/>
              </a:tblGrid>
              <a:tr h="43827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(факт)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450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378777" y="3691891"/>
            <a:ext cx="6100445" cy="1634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 И ЗАДАЧИ ПРОГРАММЫ:</a:t>
            </a:r>
          </a:p>
          <a:p>
            <a:endParaRPr lang="ru-RU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муниципальным имуществом и земельными ресурсами </a:t>
            </a:r>
            <a:r>
              <a:rPr lang="ru-RU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на основе современных принципов и методов управления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птимизация состава муниципальной собственности и увеличение поступлений в бюджет от управления и распоряжения муниципальным имуществом и земельными участками, находящимися в муниципальной собственности муниципального района «</a:t>
            </a:r>
            <a:r>
              <a:rPr lang="ru-RU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Конышевский</a:t>
            </a:r>
            <a:r>
              <a:rPr lang="ru-RU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и  государственная собственность на которые не разграничена</a:t>
            </a:r>
          </a:p>
          <a:p>
            <a:pPr>
              <a:buFont typeface="Wingdings" pitchFamily="2" charset="2"/>
              <a:buChar char="ü"/>
            </a:pPr>
            <a:endParaRPr lang="ru-RU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shutterstock_1057798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0251" y="2069051"/>
            <a:ext cx="27432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3" descr="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" y="323528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842078"/>
              </p:ext>
            </p:extLst>
          </p:nvPr>
        </p:nvGraphicFramePr>
        <p:xfrm>
          <a:off x="304800" y="434340"/>
          <a:ext cx="630936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"/>
                <a:gridCol w="5478780"/>
                <a:gridCol w="5410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«Создание условий для эффективного и ответственного управления муниципальными финансами, муниципальным долгом и повышение устойчивости бюджета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района Курской  области»__________________________________________________________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«Охрана окружающей среды на территории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района»__________________________________________________________________________________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«Профилактика правонарушений в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Конышевском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области»___________________________________________________________________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Эффективность выравнивания бюджетной обеспеченности муниципальных образований Курской области_______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проекта «Народный бюджет» в Курской области 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37-38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Курской области______________________________________________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Минимизация бюджетных рисков_________________________________________________________________________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Информация о повышении финансовой грамотности населения Курской области______________________________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9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Публичные слушания____________________________________________________________________________________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Информация о бюджете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Конышевского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в социальных сетях__________________________________________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 опроса мнения граждан (заинтересованных пользователей) о «Бюджете для граждан»_______________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взаимодействия с гражданами_________________________________________________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Овал 2"/>
          <p:cNvSpPr>
            <a:spLocks/>
          </p:cNvSpPr>
          <p:nvPr/>
        </p:nvSpPr>
        <p:spPr>
          <a:xfrm>
            <a:off x="6495353" y="8766000"/>
            <a:ext cx="362647" cy="37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4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6" y="323528"/>
            <a:ext cx="5326083" cy="116088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«Развитие системы защиты информации в Администрации  </a:t>
            </a:r>
            <a:r>
              <a:rPr lang="ru-RU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Конышевском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районе Курской области»»</a:t>
            </a: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30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6915" y="0"/>
            <a:ext cx="6091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65987"/>
              </p:ext>
            </p:extLst>
          </p:nvPr>
        </p:nvGraphicFramePr>
        <p:xfrm>
          <a:off x="1571626" y="6560538"/>
          <a:ext cx="3328060" cy="109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612"/>
                <a:gridCol w="665612"/>
                <a:gridCol w="665612"/>
                <a:gridCol w="665612"/>
                <a:gridCol w="665612"/>
              </a:tblGrid>
              <a:tr h="43827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(факт)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98,2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164,6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6" name="Рисунок 15" descr="0000034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9748" y="4402055"/>
            <a:ext cx="2449659" cy="1846569"/>
          </a:xfrm>
          <a:prstGeom prst="rect">
            <a:avLst/>
          </a:prstGeom>
        </p:spPr>
      </p:pic>
      <p:pic>
        <p:nvPicPr>
          <p:cNvPr id="22" name="Рисунок 21" descr="02.08.1.jpg"/>
          <p:cNvPicPr>
            <a:picLocks noChangeAspect="1"/>
          </p:cNvPicPr>
          <p:nvPr/>
        </p:nvPicPr>
        <p:blipFill>
          <a:blip r:embed="rId3" cstate="print"/>
          <a:srcRect l="17662" t="6977" r="25526" b="7752"/>
          <a:stretch>
            <a:fillRect/>
          </a:stretch>
        </p:blipFill>
        <p:spPr>
          <a:xfrm>
            <a:off x="766914" y="4500981"/>
            <a:ext cx="1312371" cy="1374395"/>
          </a:xfrm>
          <a:prstGeom prst="rect">
            <a:avLst/>
          </a:prstGeom>
        </p:spPr>
      </p:pic>
      <p:pic>
        <p:nvPicPr>
          <p:cNvPr id="20" name="Рисунок 3" descr="9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85726"/>
            <a:ext cx="14097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25803" y="1834338"/>
            <a:ext cx="6175530" cy="7162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инфраструктуры информационного общества в </a:t>
            </a:r>
            <a:r>
              <a:rPr 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онышевском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районе</a:t>
            </a:r>
            <a:r>
              <a:rPr lang="ru-RU" sz="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5803" y="2780259"/>
            <a:ext cx="6132863" cy="1417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технической и технологической основы становления информационного общества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информационной безопасности информационно-телекоммуникационной инфраструктуры информационных систем Администрации 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en-US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6" y="323528"/>
            <a:ext cx="5326083" cy="116088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 программа Конышевского района Курской области «Развитие  транспортной  системы,  обеспечение перевозки пассажиров в Конышевском районе Курской области и  безопасности дорожного движения»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31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733425" y="323528"/>
            <a:ext cx="612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4664" y="1543051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664" y="0"/>
            <a:ext cx="645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108743"/>
              </p:ext>
            </p:extLst>
          </p:nvPr>
        </p:nvGraphicFramePr>
        <p:xfrm>
          <a:off x="1899597" y="7288530"/>
          <a:ext cx="3328060" cy="109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612"/>
                <a:gridCol w="665612"/>
                <a:gridCol w="665612"/>
                <a:gridCol w="665612"/>
                <a:gridCol w="665612"/>
              </a:tblGrid>
              <a:tr h="43827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(факт)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31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8 417,6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13 457,6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9 837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9 764,7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9 764,7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1" name="Рисунок 3" descr="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" y="139600"/>
            <a:ext cx="1214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adm.rkursk.ru/files/13/images/92932_53_847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3" y="5059680"/>
            <a:ext cx="4329113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39802" y="1657351"/>
            <a:ext cx="6047651" cy="12153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современной и эффективной транспортной инфраструктуры, обеспечивающей ускорение товародвижения и снижение транспортных издержек в экономике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и качества услуг транспортного комплекса для населения 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безопасности дорожного движения.</a:t>
            </a:r>
            <a:endParaRPr lang="en-US" sz="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5343" y="3076572"/>
            <a:ext cx="6003335" cy="19831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Задачи программы: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требуемого технического состояния сети автомобильных дорог 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области, их пропускной способности, эффективно содействующей развитию экономики, улучшению качества жизни населения района, созданию безопасных условий движения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Удовлетворение потребностей населения 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в безопасных  и качественных перевозках автомобильном транспортом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Сокращение смертности от дорожно-транспортных происшествий.</a:t>
            </a:r>
            <a:endParaRPr lang="en-US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6" y="323528"/>
            <a:ext cx="5326083" cy="116088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программа Конышевского района Курской области  "Комплексное развитие сельских территорий Конышевского района Курской области"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32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621709" y="323528"/>
            <a:ext cx="6236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9983" y="1454619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375" y="0"/>
            <a:ext cx="6524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880199"/>
              </p:ext>
            </p:extLst>
          </p:nvPr>
        </p:nvGraphicFramePr>
        <p:xfrm>
          <a:off x="1755252" y="6048538"/>
          <a:ext cx="3347495" cy="73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499"/>
                <a:gridCol w="669499"/>
                <a:gridCol w="669499"/>
                <a:gridCol w="669499"/>
                <a:gridCol w="669499"/>
              </a:tblGrid>
              <a:tr h="273435">
                <a:tc gridSpan="5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3427">
                <a:tc>
                  <a:txBody>
                    <a:bodyPr/>
                    <a:lstStyle/>
                    <a:p>
                      <a:pPr algn="ctr"/>
                      <a:r>
                        <a:rPr lang="ru-RU" sz="6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6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(факт)</a:t>
                      </a:r>
                      <a:endParaRPr lang="ru-RU" sz="6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6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6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(план)</a:t>
                      </a:r>
                      <a:endParaRPr lang="ru-RU" sz="6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6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</a:tr>
              <a:tr h="166729">
                <a:tc>
                  <a:txBody>
                    <a:bodyPr/>
                    <a:lstStyle/>
                    <a:p>
                      <a:pPr algn="ctr"/>
                      <a:r>
                        <a:rPr lang="ru-RU" sz="6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6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6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65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0 47</a:t>
                      </a:r>
                      <a:endParaRPr lang="ru-RU" sz="6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6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6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</a:tr>
            </a:tbl>
          </a:graphicData>
        </a:graphic>
      </p:graphicFrame>
      <p:pic>
        <p:nvPicPr>
          <p:cNvPr id="22" name="Рисунок 21" descr="D_CP9YpXYAAHwAU.jpg"/>
          <p:cNvPicPr>
            <a:picLocks noChangeAspect="1"/>
          </p:cNvPicPr>
          <p:nvPr/>
        </p:nvPicPr>
        <p:blipFill>
          <a:blip r:embed="rId2" cstate="print"/>
          <a:srcRect l="1145" t="1050" r="1268" b="60619"/>
          <a:stretch>
            <a:fillRect/>
          </a:stretch>
        </p:blipFill>
        <p:spPr>
          <a:xfrm>
            <a:off x="1095498" y="6935098"/>
            <a:ext cx="4969193" cy="1327514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539802" y="1543050"/>
            <a:ext cx="6047651" cy="2200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 ввода в действие распределительных газовых сетей, локальных водопроводов, а так же реализации проектов комплексного обустройства площадок под компактную жилищную застройку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ввода в эксплуатацию автомобильных дорог общего пользования с твердым покрытием, ведущих от сети автомобильных дорог общего пользования к общественно значимым объектам населенных пунктов, расположенных на сельских территориях, объектам производства и переработки продукции</a:t>
            </a:r>
            <a:endParaRPr lang="en-US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3" descr="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88"/>
            <a:ext cx="1347788" cy="121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584118" y="3895724"/>
            <a:ext cx="6003335" cy="15811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приближение условий жизнедеятельности в сельских поселениях к городским стандартам при сохранении особенностей сельского расселения, застройки и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обрза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жизни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привлекательности жизни в сельской местности.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7" y="323528"/>
            <a:ext cx="5326083" cy="1160888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программа Конышевского района Курской области «Создание условий для эффективного и ответственного управления муниципальными финансами, муниципальным долгом и повышение устойчивости бюджета </a:t>
            </a:r>
            <a:r>
              <a:rPr lang="ru-RU" sz="1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Конышеского</a:t>
            </a: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района Курской  области»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33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568915" y="323528"/>
            <a:ext cx="62890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4664" y="15476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664" y="0"/>
            <a:ext cx="645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50661"/>
              </p:ext>
            </p:extLst>
          </p:nvPr>
        </p:nvGraphicFramePr>
        <p:xfrm>
          <a:off x="2232662" y="7049173"/>
          <a:ext cx="3012230" cy="128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46"/>
                <a:gridCol w="602446"/>
                <a:gridCol w="602446"/>
                <a:gridCol w="602446"/>
                <a:gridCol w="602446"/>
              </a:tblGrid>
              <a:tr h="44927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28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(факт)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(план)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128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6 442,9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6 543,5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8 093,6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7 096,6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7 096,6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535344" y="1585765"/>
            <a:ext cx="6003335" cy="11802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исполнения расходных обязательств </a:t>
            </a:r>
            <a:r>
              <a:rPr 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онышевского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основе долгосрочной сбалансированности и устойчивости бюджетной системы </a:t>
            </a:r>
            <a:r>
              <a:rPr 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онышевского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области, оптимальной налоговой и долговой нагрузки и повышения эффективности использования бюджетных средств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содействие муниципальным образованиям </a:t>
            </a:r>
            <a:r>
              <a:rPr 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онышевского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в решении вопросов местного значения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4" descr="2442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570413"/>
            <a:ext cx="35734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3" descr="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53888"/>
            <a:ext cx="12144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35344" y="2995464"/>
            <a:ext cx="6003335" cy="11802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совершенствование в соответствии с бюджетным законодательством бюджетного процесса на территории </a:t>
            </a:r>
            <a:r>
              <a:rPr 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онышевского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муниципальным долгом </a:t>
            </a:r>
            <a:r>
              <a:rPr 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онышевского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межбюджетных отношений в </a:t>
            </a:r>
            <a:r>
              <a:rPr lang="ru-RU" sz="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Конышевском</a:t>
            </a: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районе курской области</a:t>
            </a:r>
            <a:r>
              <a:rPr lang="en-US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6" y="323528"/>
            <a:ext cx="5326083" cy="11608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 Курской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области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«Охрана окружающей среды на территории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района»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34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1076325" y="323528"/>
            <a:ext cx="5781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4664" y="15476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946" y="0"/>
            <a:ext cx="6052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3" descr="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8" y="1"/>
            <a:ext cx="12144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486789" y="2827020"/>
            <a:ext cx="6100445" cy="1379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8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Задача программы: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населения </a:t>
            </a:r>
            <a:r>
              <a:rPr 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экологически чистой питьевой водой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экологической безопасности на территории </a:t>
            </a:r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стабилизация </a:t>
            </a:r>
            <a:r>
              <a:rPr 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улучшение экологической обстановки путем снижения уровня антропогенного воздействия  на окружающую среду</a:t>
            </a:r>
          </a:p>
          <a:p>
            <a:endParaRPr lang="ru-RU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139" y="1626770"/>
            <a:ext cx="6100445" cy="9716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8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реализация мер, принимаемых администрацией  по созданию благоприятной и стабильной экологической обстановки на территории района.</a:t>
            </a:r>
          </a:p>
          <a:p>
            <a:endParaRPr lang="ru-RU" sz="8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4" descr="охран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06" y="4382135"/>
            <a:ext cx="3226388" cy="262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02243"/>
              </p:ext>
            </p:extLst>
          </p:nvPr>
        </p:nvGraphicFramePr>
        <p:xfrm>
          <a:off x="1821900" y="7199170"/>
          <a:ext cx="3092280" cy="1062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456"/>
                <a:gridCol w="618456"/>
                <a:gridCol w="618456"/>
                <a:gridCol w="618456"/>
                <a:gridCol w="618456"/>
              </a:tblGrid>
              <a:tr h="41850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859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(факт)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0859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2 600,1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453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6" y="323528"/>
            <a:ext cx="5326083" cy="11608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программа  Конышевского района Курской области «Профилактика правонарушений в Конышевском районе Курской области»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35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666750" y="323528"/>
            <a:ext cx="6191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82014" y="15476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25" y="15751"/>
            <a:ext cx="6507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  Курской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139" y="1626770"/>
            <a:ext cx="6100445" cy="1977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8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Цели программы: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обеспечение общественной безопасности и безопасности граждан на территории </a:t>
            </a:r>
            <a:r>
              <a:rPr lang="ru-RU" sz="1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устранение причин и условий, порождающих коррупцию</a:t>
            </a:r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повышение качества и эффективности работы системы профилактики преступлений и иных правонарушений</a:t>
            </a:r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совершенствование системы социально-психологической и профессиональной реабилитации и адаптации лиц, освободившихся из мест лишения свободы, а также лиц без определенного места жительства</a:t>
            </a:r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повышение доверия общества к правоохранительным органам. </a:t>
            </a:r>
          </a:p>
          <a:p>
            <a:endParaRPr lang="ru-RU" sz="8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070455"/>
              </p:ext>
            </p:extLst>
          </p:nvPr>
        </p:nvGraphicFramePr>
        <p:xfrm>
          <a:off x="2193973" y="6755394"/>
          <a:ext cx="3092280" cy="1062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456"/>
                <a:gridCol w="618456"/>
                <a:gridCol w="618456"/>
                <a:gridCol w="618456"/>
                <a:gridCol w="618456"/>
              </a:tblGrid>
              <a:tr h="41850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859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(факт)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0859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292,2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296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305,8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305,8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305,8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2" name="Рисунок 21" descr="image_image_578358.jpg"/>
          <p:cNvPicPr>
            <a:picLocks noChangeAspect="1"/>
          </p:cNvPicPr>
          <p:nvPr/>
        </p:nvPicPr>
        <p:blipFill>
          <a:blip r:embed="rId2" cstate="print"/>
          <a:srcRect l="11038" r="8989"/>
          <a:stretch>
            <a:fillRect/>
          </a:stretch>
        </p:blipFill>
        <p:spPr>
          <a:xfrm>
            <a:off x="527418" y="6635073"/>
            <a:ext cx="1389413" cy="1303020"/>
          </a:xfrm>
          <a:prstGeom prst="rect">
            <a:avLst/>
          </a:prstGeom>
        </p:spPr>
      </p:pic>
      <p:pic>
        <p:nvPicPr>
          <p:cNvPr id="24" name="Рисунок 23" descr="yekstremiz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4185" y="6683710"/>
            <a:ext cx="1292525" cy="1269581"/>
          </a:xfrm>
          <a:prstGeom prst="rect">
            <a:avLst/>
          </a:prstGeom>
        </p:spPr>
      </p:pic>
      <p:pic>
        <p:nvPicPr>
          <p:cNvPr id="21" name="Рисунок 3" descr="9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" y="131540"/>
            <a:ext cx="136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64138" y="3710940"/>
            <a:ext cx="6100445" cy="2316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8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Задачи программы: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активизация участия и усиление взаимодействия органов местного самоуправления и органов и учреждений системы профилактики</a:t>
            </a:r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формирование в обществе негативного отношения к коррупционному поведению</a:t>
            </a:r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формирование негативного отношения в обществе к совершению правонарушений, а также к потреблению алкогольных напитков, токсических веществ, потреблению наркотиков, пропаганда ценностей здоровья  и здорового образа жизни</a:t>
            </a:r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формирование позитивного общественного мнения о правоохранительной системы и результатов её деятельности.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8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8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6" y="323528"/>
            <a:ext cx="5326083" cy="116088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Реализация проекта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«Народный бюджет»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Курской области 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37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4664" y="15476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Межбюджетные отношения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c422c473adac03a8fc3715adad82b0e7.jpg"/>
          <p:cNvPicPr>
            <a:picLocks noChangeAspect="1"/>
          </p:cNvPicPr>
          <p:nvPr/>
        </p:nvPicPr>
        <p:blipFill>
          <a:blip r:embed="rId2" cstate="print"/>
          <a:srcRect r="6905"/>
          <a:stretch>
            <a:fillRect/>
          </a:stretch>
        </p:blipFill>
        <p:spPr>
          <a:xfrm>
            <a:off x="4455958" y="1623835"/>
            <a:ext cx="2082493" cy="12027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6728" y="1583140"/>
            <a:ext cx="3916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Проект "Народный бюджет"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Курской области (далее - проект) направлен на определение и реализацию социально значимых проектов на территориях муниципальных образований Курской области с привлечением граждан и организаций к деятельности органов местного самоуправления по решению проблем местного значения.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8965" y="2688609"/>
            <a:ext cx="61824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Целью проекта является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потенциала органов местного самоуправления Курской области, активное участие населения муниципальных образований Курской области в выявлении и определении степени приоритетности проблем местного значения, в подготовке, реализации, контроле качества и в приемке работ, выполняемых в рамках программ, а также в последующем содержании и обеспечении сохранности объектов; повышение эффективности бюджетных расходов за счет вовлечения населения в процессы принятия решений на местном уровне и усиления общественного контроля за действиями органов местного самоуправления.</a:t>
            </a:r>
          </a:p>
          <a:p>
            <a:pPr indent="266700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Для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достижения целей в рамках проекта решаются задачи по сохранению и развитию: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объектов жилищно-коммунальной инфраструктуры муниципальной собственности (объектов электро-, тепло-, газо- и водоснабжения, объектов водоотведения);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автомобильных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дорог местного значения, искусственных дорожных сооружений, тротуаров, придомовых территорий, находящихся в муниципальной собственности; 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территорий населенных пунктов, площадей, парков, мест массового отдыха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;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ndale Sans UI"/>
              <a:cs typeface="Arial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детских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игровых площадок; 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объектов спорта и спортивных площадок; 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муниципальных учреждений культуры;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муниципальных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образовательных организаций.</a:t>
            </a:r>
          </a:p>
          <a:p>
            <a:pPr indent="266700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Задачи проекта решаются через реализацию отобранных на конкурсной основе проектов (программ) муниципальных образований Курской области, инициированных населением.</a:t>
            </a:r>
          </a:p>
          <a:p>
            <a:pPr indent="446088" algn="just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182563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Участниками реализации проекта являются органы местного самоуправления Курской области, население муниципальных образований Курской области, юридические  лица, индивидуальные предприниматели, а также отраслевые органы исполнительной власти Курской области.</a:t>
            </a:r>
          </a:p>
          <a:p>
            <a:pPr lvl="0" indent="450850" algn="just" eaLnBrk="0" hangingPunct="0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182563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Уровень софинансирования за счет средств областного бюджета расходного обязательства муниципального образования Курской области  на реализацию проектов победителей  с 2019 года устанавливается в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размере 60 %, за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счет средств местного бюджета, добровольных пожертвований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юридических лиц и индивидуальных предпринимателей - в размере не более 35 %, за счет средств пожертвований населения - в размере не менее 5 %.</a:t>
            </a:r>
          </a:p>
          <a:p>
            <a:pPr lvl="0" indent="182563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Внедрение  механизма инициативного бюджетирования позволит самим гражданам решать, что важно, а что второстепенно.  В рамках проекта жители той или иной территории будут принимать решение, какой проект  конкретному населенному  пункту более важен.</a:t>
            </a:r>
            <a:endParaRPr lang="ru-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3" descr="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3" y="85725"/>
            <a:ext cx="15144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7674" y="546100"/>
            <a:ext cx="5170325" cy="132549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Реализация проекта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«Народный бюджет»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Конышевском районе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Курской области</a:t>
            </a:r>
            <a:r>
              <a:rPr 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38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81000" y="2006600"/>
            <a:ext cx="6288360" cy="645383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Межбюджетные отношения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86628"/>
              </p:ext>
            </p:extLst>
          </p:nvPr>
        </p:nvGraphicFramePr>
        <p:xfrm>
          <a:off x="475012" y="3314699"/>
          <a:ext cx="6101048" cy="1568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87014"/>
                <a:gridCol w="1014034"/>
              </a:tblGrid>
              <a:tr h="2496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177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проектов отобранных конкурсной комиссией по реализации проекта </a:t>
                      </a: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«Народный бюджет»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Конышевском районе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Курской области»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2946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Общая стоимость проектов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тыс.</a:t>
                      </a:r>
                      <a:r>
                        <a:rPr lang="ru-RU" sz="1100" i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рублей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том числе :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3741,7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2496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счет средств субсидий из областного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бюджета,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тыс.</a:t>
                      </a:r>
                      <a:r>
                        <a:rPr lang="ru-RU" sz="1100" i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рублей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2363,2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8800" y="2494833"/>
            <a:ext cx="60546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Субсидии местным бюджетам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реализацию проекта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https://pbs.twimg.com/media/DYprGFNWsAA4AY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68" b="6321"/>
          <a:stretch/>
        </p:blipFill>
        <p:spPr bwMode="auto">
          <a:xfrm>
            <a:off x="838772" y="7043307"/>
            <a:ext cx="5338577" cy="139783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6" name="Рисунок 3" descr="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9" y="80815"/>
            <a:ext cx="1476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6" y="323528"/>
            <a:ext cx="5326083" cy="11608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Минимизация бюджетных рисков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40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4664" y="15476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Дополнительная информация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2735195" y="2712681"/>
            <a:ext cx="1651380" cy="1651380"/>
          </a:xfrm>
          <a:prstGeom prst="ellipse">
            <a:avLst/>
          </a:prstGeom>
          <a:ln>
            <a:solidFill>
              <a:srgbClr val="002060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lvl="0" algn="ctr"/>
            <a:endParaRPr lang="ru-RU" sz="105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05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Виды бюджетных рисков</a:t>
            </a:r>
          </a:p>
          <a:p>
            <a:pPr algn="ctr"/>
            <a:endParaRPr lang="ru-RU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9098" y="1692321"/>
            <a:ext cx="2158409" cy="1460454"/>
          </a:xfrm>
          <a:prstGeom prst="roundRect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75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Риск расходной части бюджета</a:t>
            </a:r>
          </a:p>
          <a:p>
            <a:pPr lvl="0" algn="ctr"/>
            <a:r>
              <a:rPr lang="ru-RU" sz="7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7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imesNewRomanPSMT"/>
                <a:cs typeface="Arial" pitchFamily="34" charset="0"/>
              </a:rPr>
              <a:t>отклонения фактических бюджетных назначений по расходам от плановых по величине и времени исполнения: недофинансирование или превышение первоначально запланированных объемов финансирования, направляемых на реализацию обязательств</a:t>
            </a:r>
            <a:r>
              <a:rPr lang="ru-RU" sz="7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7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9098" y="4050739"/>
            <a:ext cx="2317897" cy="1664261"/>
          </a:xfrm>
          <a:prstGeom prst="roundRect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75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Риск несбалансированности бюджета</a:t>
            </a:r>
          </a:p>
          <a:p>
            <a:pPr lvl="0" algn="ctr"/>
            <a:r>
              <a:rPr lang="ru-RU" sz="7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возникает при исполнении областного бюджета с разными величинами доходов и расходов. Возможность получения дефицита или профицита при исполнении бюджета должна рассматриваться как рисковая. Оценка ее в таком качестве позволяет заблаговременно прогнозировать рост или сокращение кредиторской задолженности, введение или отмену налогов, формировать программу по оздоровлению региональных финансов или программу заимствований</a:t>
            </a:r>
            <a:endParaRPr lang="ru-RU" sz="7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44410" y="1666875"/>
            <a:ext cx="2160000" cy="1461600"/>
          </a:xfrm>
          <a:prstGeom prst="roundRect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75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Риск доходной части бюджета</a:t>
            </a:r>
          </a:p>
          <a:p>
            <a:pPr lvl="0" algn="ctr"/>
            <a:r>
              <a:rPr lang="ru-RU" sz="7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imesNewRomanPSMT"/>
                <a:cs typeface="Arial" pitchFamily="34" charset="0"/>
              </a:rPr>
              <a:t>возможность неполного и несвоевременного получения доходов: поступления налогов и других платежей и доходов в целом и по каждому источнику, а также образование кредиторской задолженности из-за недофинансирования мероприятий в пределах утвержденных по бюджету сумм и в течение того финансового года, на который утвержден бюджет</a:t>
            </a:r>
            <a:endParaRPr lang="ru-RU" sz="7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06187" y="4056541"/>
            <a:ext cx="2304000" cy="1663200"/>
          </a:xfrm>
          <a:prstGeom prst="roundRect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75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Риск долговой нагрузки на бюджет</a:t>
            </a:r>
          </a:p>
          <a:p>
            <a:pPr lvl="0" algn="ctr"/>
            <a:r>
              <a:rPr lang="ru-RU" sz="7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долговая политика, являясь важной частью проводимой субъектами бюджетной политики, оказывает непосредственное влияние на формирование расходов будущих периодов. Долговая нагрузка является одной из наиболее значимых составляющих в рейтинге кредитоспособности региона</a:t>
            </a:r>
            <a:endParaRPr lang="ru-RU" sz="7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>
            <a:stCxn id="15" idx="2"/>
            <a:endCxn id="14" idx="2"/>
          </p:cNvCxnSpPr>
          <p:nvPr/>
        </p:nvCxnSpPr>
        <p:spPr>
          <a:xfrm>
            <a:off x="1568303" y="3152775"/>
            <a:ext cx="1166892" cy="38559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6" idx="0"/>
          </p:cNvCxnSpPr>
          <p:nvPr/>
        </p:nvCxnSpPr>
        <p:spPr>
          <a:xfrm flipV="1">
            <a:off x="1648047" y="3843969"/>
            <a:ext cx="1135642" cy="20677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7" idx="2"/>
            <a:endCxn id="14" idx="6"/>
          </p:cNvCxnSpPr>
          <p:nvPr/>
        </p:nvCxnSpPr>
        <p:spPr>
          <a:xfrm flipH="1">
            <a:off x="4386575" y="3128475"/>
            <a:ext cx="1137835" cy="40989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8" idx="0"/>
          </p:cNvCxnSpPr>
          <p:nvPr/>
        </p:nvCxnSpPr>
        <p:spPr>
          <a:xfrm flipH="1" flipV="1">
            <a:off x="4338085" y="3859621"/>
            <a:ext cx="1120102" cy="19692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9097" y="6121400"/>
            <a:ext cx="6130777" cy="2064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5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Меры, принимаемые для минимизации рисков </a:t>
            </a:r>
          </a:p>
          <a:p>
            <a:pPr algn="ctr"/>
            <a:r>
              <a:rPr lang="ru-RU" sz="95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преодоления проблем бюджетной сферы в  </a:t>
            </a:r>
            <a:r>
              <a:rPr lang="ru-RU" sz="95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Конышевском</a:t>
            </a:r>
            <a:r>
              <a:rPr lang="ru-RU" sz="95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районе Курской области</a:t>
            </a:r>
            <a:endParaRPr lang="ru-RU" sz="95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3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9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проводится постоянная работа:</a:t>
            </a:r>
          </a:p>
          <a:p>
            <a:pPr marL="180975"/>
            <a:r>
              <a:rPr lang="ru-RU" sz="9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 по мобилизации собственных доходов в бюджет  </a:t>
            </a:r>
            <a:r>
              <a:rPr lang="ru-RU" sz="9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9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района Курской области;</a:t>
            </a:r>
          </a:p>
          <a:p>
            <a:pPr marL="180975"/>
            <a:r>
              <a:rPr lang="ru-RU" sz="9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 по оптимизации расходов  бюджета;</a:t>
            </a:r>
          </a:p>
          <a:p>
            <a:pPr marL="180975" algn="just">
              <a:spcAft>
                <a:spcPts val="200"/>
              </a:spcAft>
            </a:pPr>
            <a:r>
              <a:rPr lang="ru-RU" sz="9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 по сокращению расходов бюджета на содержание </a:t>
            </a:r>
            <a:r>
              <a:rPr lang="ru-RU" sz="9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аппарата управления и подведомственных муниципальных учреждений, так и по повышению эффективности бюджетных расходов, в том числе путем осуществления муниципальных закупок посредством проведения конкурсов, запросов котировок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нужд», вступившим в силу с 1 января 2014 года;</a:t>
            </a:r>
            <a:endParaRPr lang="ru-RU" sz="95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ru-RU" sz="9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проводится взвешенная долговая политика  в результате чего муниципальный долг в районе отсутствует</a:t>
            </a:r>
            <a:endParaRPr lang="ru-RU" sz="9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3" descr="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1" y="1"/>
            <a:ext cx="153601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6" y="323528"/>
            <a:ext cx="5326083" cy="11608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Информация о повышении финансовой грамотности населения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41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4664" y="15476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Дополнительная информация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387" y="1591294"/>
            <a:ext cx="6175169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44725" indent="449263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рамках реализации Стратегии повышения финансовой грамотности в Российской Федерации на 2017-2023 годы Администрацией Курской области проводится работа по повышению финансовой грамотности в соответствии с Соглашениями, заключенными с Минфином России и Центробанком России, а также принятой нормативно правовой базой Курской области. </a:t>
            </a:r>
          </a:p>
          <a:p>
            <a:pPr indent="450000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качестве механизма управления и координации работы в регионе</a:t>
            </a:r>
            <a:r>
              <a: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работает Экспертный совет по реализации мероприятий в области повышения финансовой грамотности населения Курской области. </a:t>
            </a:r>
          </a:p>
          <a:p>
            <a:pPr indent="450000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Экспертным советом ежегодно утверждается Детальный перечень мероприятий в области повышения финансовой грамотности населения Курской области, что позволило структурировать и расширить круг органов исполнительной власти вовлеченных в данный процесс. </a:t>
            </a:r>
          </a:p>
          <a:p>
            <a:pPr indent="450000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целях повышения уровня работы в области финансового просвещения утверждена Региональная программа «Повышение уровня финансовой грамотности населения Курской области на 2018 – 2023 годы». Программа предполагает работу органов исполнительной власти Курской области и подведомственных учреждений в тесном взаимодействии с Отделением Курск Банка России, Управлением Роспотребнадзора по Курской области, территориальными органами федеральных структур, образовательными организациями высшего образования, органами местного самоуправления, общественными объединениями, волонтерским движением, а также с бизнес-сообществом.</a:t>
            </a:r>
          </a:p>
          <a:p>
            <a:pPr indent="450000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программы ориентированы на такие целевые группы, как граждане пенсионного и предпенсионного возраста, лица с ограниченными возможностями здоровья, дети-сироты и дети, оставшиеся без попечения родителей, субъекты малого и среднего предпринимательства.</a:t>
            </a:r>
          </a:p>
          <a:p>
            <a:pPr indent="450000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2019 году в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Конышевском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районе проведено 3 мероприятия, направленных на повышение финансовой грамотности населения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района Курской области. </a:t>
            </a:r>
          </a:p>
          <a:p>
            <a:pPr indent="450000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ближайшей перспективе запланировано  активное вовлечение в процесс  финансового просвещения  муниципальных образований Курской области.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675" y="7471431"/>
            <a:ext cx="1155455" cy="948144"/>
          </a:xfrm>
          <a:prstGeom prst="rect">
            <a:avLst/>
          </a:prstGeom>
        </p:spPr>
      </p:pic>
      <p:pic>
        <p:nvPicPr>
          <p:cNvPr id="16" name="Рисунок 15" descr="1457611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052" y="1882210"/>
            <a:ext cx="2132267" cy="832104"/>
          </a:xfrm>
          <a:prstGeom prst="rect">
            <a:avLst/>
          </a:prstGeom>
        </p:spPr>
      </p:pic>
      <p:pic>
        <p:nvPicPr>
          <p:cNvPr id="20" name="Рисунок 3" descr="9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153888"/>
            <a:ext cx="1425432" cy="128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027" y="313898"/>
            <a:ext cx="5192973" cy="1089749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вопросы о бюджете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42900" y="1403649"/>
            <a:ext cx="6172200" cy="6764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бюджет?</a:t>
            </a:r>
          </a:p>
          <a:p>
            <a:pPr marL="0" indent="0" algn="just">
              <a:buNone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самоуправления, или проще говоря – это план доходов и расходов на определенный период.</a:t>
            </a:r>
          </a:p>
          <a:p>
            <a:pPr>
              <a:buNone/>
            </a:pP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476672" y="2627784"/>
            <a:ext cx="1461762" cy="6048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</a:t>
            </a:r>
            <a:endParaRPr lang="ru-RU" sz="1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depositphotos_10666477-stock-photo-color-pu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4904" y="2339752"/>
            <a:ext cx="1950720" cy="1950720"/>
          </a:xfrm>
          <a:prstGeom prst="rect">
            <a:avLst/>
          </a:prstGeom>
        </p:spPr>
      </p:pic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628800" y="2915816"/>
            <a:ext cx="972864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4941168" y="2627784"/>
            <a:ext cx="1461762" cy="6048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  <a:endParaRPr lang="ru-RU" sz="1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9080" y="5835402"/>
            <a:ext cx="2708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6382">
              <a:defRPr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средства. </a:t>
            </a:r>
          </a:p>
          <a:p>
            <a:pPr defTabSz="936382"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Расходная часть бюджета формируется исходя из принципа обеспечения всех социальных обязательств и поддержки муниципальных образований района.</a:t>
            </a: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Расходы бюджета планируются по ведомственной структуре, т.е. по органам власти, а также в разрезе муниципальных программ </a:t>
            </a:r>
            <a:r>
              <a:rPr lang="ru-RU" sz="1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района Курской области.</a:t>
            </a: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defRPr/>
            </a:pPr>
            <a:endParaRPr lang="ru-RU" sz="1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0070C0"/>
              </a:solidFill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 rot="19702609">
            <a:off x="4337603" y="3045408"/>
            <a:ext cx="972864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4" name="TextBox 23"/>
          <p:cNvSpPr txBox="1"/>
          <p:nvPr/>
        </p:nvSpPr>
        <p:spPr>
          <a:xfrm>
            <a:off x="3212976" y="31318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БЮДЖЕТ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656" y="3995936"/>
            <a:ext cx="3816424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Какой бывает бюджет?</a:t>
            </a: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расходы превышают доходы.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доходы превышают расходы.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Сбалансированный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расходы равны доходам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«доходы» и «расходы»?</a:t>
            </a:r>
          </a:p>
          <a:p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это поступающие в бюджет денежные средства.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НАЛОГОВЫЕ ДОХОДЫ – поступления от уплаты налогов, предусмотренных Налоговым кодексом РФ (налоги на прибыль, налоги на имущество и др.).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НЕНАЛОГОВЫЕ ДОХОДЫ – платежи в виде штрафов, санкций за нарушение законодательства, платежи за пользование имуществом государства, средства самообложения граждан.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БЕЗВОЗМЕЗДНЫЕ ПОСТУПЛЕНИЯ – средства,  поступающие из других бюджетов бюджетной системы РФ, а также безвозмездные перечисления от физических и юридических лиц. </a:t>
            </a:r>
            <a:endPara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21088" y="4139952"/>
            <a:ext cx="2194560" cy="164592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Вводная часть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3" descr="9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0" y="0"/>
            <a:ext cx="140456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240" y="8620279"/>
            <a:ext cx="6715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>
                <a:solidFill>
                  <a:schemeClr val="accent1"/>
                </a:solidFill>
              </a:rPr>
              <a:t>Бюджет </a:t>
            </a:r>
            <a:r>
              <a:rPr lang="ru-RU" sz="1600" b="1" i="1" u="sng" dirty="0" err="1">
                <a:solidFill>
                  <a:schemeClr val="accent1"/>
                </a:solidFill>
              </a:rPr>
              <a:t>Конышевского</a:t>
            </a:r>
            <a:r>
              <a:rPr lang="ru-RU" sz="1600" b="1" i="1" u="sng" dirty="0">
                <a:solidFill>
                  <a:schemeClr val="accent1"/>
                </a:solidFill>
              </a:rPr>
              <a:t> района Курской области на 2020-2022 годы</a:t>
            </a:r>
          </a:p>
          <a:p>
            <a:endParaRPr lang="ru-RU" dirty="0"/>
          </a:p>
        </p:txBody>
      </p:sp>
      <p:sp>
        <p:nvSpPr>
          <p:cNvPr id="17" name="Овал 16"/>
          <p:cNvSpPr>
            <a:spLocks/>
          </p:cNvSpPr>
          <p:nvPr/>
        </p:nvSpPr>
        <p:spPr>
          <a:xfrm>
            <a:off x="6495353" y="8766000"/>
            <a:ext cx="362647" cy="37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6" y="323528"/>
            <a:ext cx="5326083" cy="1160888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Публичные слушания</a:t>
            </a:r>
            <a:endParaRPr lang="ru-RU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42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7044" y="14714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Дополнительная информация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670" y="1573619"/>
            <a:ext cx="6230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Публичные слушания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форма участия населения в осуществлении местного самоуправления. В любом варианте, публичные слушания рассматриваются в качестве средства развития местной демократии, способа привлечения граждан к обсуждению вопросов, находящихся в компетенции муниципальной власти.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60765" y="2399743"/>
            <a:ext cx="5443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Все полученные в ходе публичных слушаний замечания и предложения рассматриваются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комиссией по приему и учету предложений по проекту решения «О бюджете </a:t>
            </a:r>
            <a:r>
              <a:rPr lang="ru-RU" sz="11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района Курской области на 2020 год и на плановый период 2021 и 2022 годов», созданной Представительным Собранием </a:t>
            </a:r>
            <a:r>
              <a:rPr lang="ru-RU" sz="11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района Курской области для внесения изменений в проект по результатам публичных слушаний.</a:t>
            </a:r>
          </a:p>
        </p:txBody>
      </p:sp>
      <p:pic>
        <p:nvPicPr>
          <p:cNvPr id="25" name="Рисунок 24" descr="13_full.jpg"/>
          <p:cNvPicPr>
            <a:picLocks noChangeAspect="1"/>
          </p:cNvPicPr>
          <p:nvPr/>
        </p:nvPicPr>
        <p:blipFill>
          <a:blip r:embed="rId2" cstate="print"/>
          <a:srcRect l="22786" t="7160" r="23503" b="8774"/>
          <a:stretch>
            <a:fillRect/>
          </a:stretch>
        </p:blipFill>
        <p:spPr>
          <a:xfrm>
            <a:off x="596090" y="2499539"/>
            <a:ext cx="523876" cy="54609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62279" y="3507739"/>
            <a:ext cx="5623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Цели публичных слушаний:</a:t>
            </a: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информирование жителей и органов местного самоуправления по вопросам составления и уточнения бюджета Конышевского района Курской области ;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выявление общественного мнения по вопросам составления и уточнения бюджета Конышевского района Курской области;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подготовка предложений и рекомендаций по вопросам составления и уточнения бюджета Конышевского района Курской области.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860" y="4975860"/>
            <a:ext cx="6200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для Вас:</a:t>
            </a: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задайте уточняющие вопросы специалистам;</a:t>
            </a:r>
          </a:p>
          <a:p>
            <a:pP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детально и понятно указывайте свое предложение по изменению проекта;</a:t>
            </a:r>
          </a:p>
          <a:p>
            <a:pP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желательно письменно изложить замечания и передать своему депутату или непосредственно на публичных слушаниях;</a:t>
            </a:r>
          </a:p>
          <a:p>
            <a:pP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обязательно указывайте свои контактные данные.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0700" y="7346182"/>
            <a:ext cx="5229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307620, п. Конышевка, ул. Ленина 19</a:t>
            </a:r>
          </a:p>
          <a:p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2-12-00</a:t>
            </a:r>
          </a:p>
          <a:p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http://konishovskiyr.rkursk.ru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4837" y="6187440"/>
            <a:ext cx="61799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Конышевского района Курской области на 20</a:t>
            </a:r>
            <a:r>
              <a:rPr lang="en-US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годов состоялись </a:t>
            </a:r>
            <a:r>
              <a:rPr lang="en-US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декабря 201</a:t>
            </a:r>
            <a:r>
              <a:rPr lang="en-US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года в здании Администрации Конышевского района Курской области.</a:t>
            </a:r>
          </a:p>
          <a:p>
            <a:pPr algn="just"/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результатам публичных слушаний  были сформированы рекомендации и составлен протокол.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3" descr="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8" y="76200"/>
            <a:ext cx="113269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7" y="198482"/>
            <a:ext cx="5326083" cy="11608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Информация о бюджете</a:t>
            </a:r>
            <a:b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 </a:t>
            </a:r>
            <a:b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социальных сетях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43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Дополнительная информация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VK.com-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VK.com-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10" y="4968240"/>
            <a:ext cx="4862297" cy="340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3" descr="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3" y="123501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19" y="1386839"/>
            <a:ext cx="5920741" cy="3366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6" y="323528"/>
            <a:ext cx="5326083" cy="11608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Результаты опроса мнения граждан (заинтересованных пользователей) </a:t>
            </a:r>
            <a:b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 «Бюджете для граждан»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44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4664" y="15476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Дополнительная информация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931" y="1779853"/>
            <a:ext cx="5852160" cy="769441"/>
          </a:xfrm>
          <a:prstGeom prst="rect">
            <a:avLst/>
          </a:prstGeom>
          <a:noFill/>
        </p:spPr>
        <p:txBody>
          <a:bodyPr wrap="square" lIns="36000" rIns="72000" rtlCol="0">
            <a:spAutoFit/>
          </a:bodyPr>
          <a:lstStyle/>
          <a:p>
            <a:pPr indent="180975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целях учета мнения граждан (заинтересованных пользователей) в период с 16 по 26 января 2020 года был проведен опрос граждан (заинтересованных пользователей), направленный на выявление приоритетной для граждан (заинтересованных пользователей) информации, планируемой к представлению в составе бюджета для граждан.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3" descr="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2" y="103881"/>
            <a:ext cx="1363496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4442460"/>
            <a:ext cx="5866272" cy="20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9" y="2560320"/>
            <a:ext cx="593534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386" y="6577254"/>
            <a:ext cx="5800314" cy="159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60" y="0"/>
            <a:ext cx="5589240" cy="18901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взаимодействия с гражданами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5534743"/>
          </a:xfrm>
        </p:spPr>
        <p:txBody>
          <a:bodyPr>
            <a:normAutofit/>
          </a:bodyPr>
          <a:lstStyle/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информация: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администрации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Малахова Елена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Викторовна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работы: понедельник-пятница с 9-00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18-00,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Перерыв с 13-00 до 14-00,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Выходные дни – суббота, воскресенье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ru-RU" sz="10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Адрес:307620, Курская область,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Конышевка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ул. Ленина, д. 19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Телефоны: 8-47156 (2-14-43,2-17-64,2-15-75),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факс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8(47156)2-14-43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raifo4609@mail.ru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ru-RU" sz="1600" b="1" i="1" u="sng" dirty="0">
                  <a:solidFill>
                    <a:schemeClr val="accent1"/>
                  </a:solidFill>
                </a:rPr>
                <a:t>Бюджет </a:t>
              </a:r>
              <a:r>
                <a:rPr lang="ru-RU" sz="1600" b="1" i="1" u="sng" dirty="0" err="1">
                  <a:solidFill>
                    <a:schemeClr val="accent1"/>
                  </a:solidFill>
                </a:rPr>
                <a:t>Конышевского</a:t>
              </a:r>
              <a:r>
                <a:rPr lang="ru-RU" sz="1600" b="1" i="1" u="sng" dirty="0">
                  <a:solidFill>
                    <a:schemeClr val="accent1"/>
                  </a:solidFill>
                </a:rPr>
                <a:t> района Курской области на 2020-2022 годы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45</a:t>
              </a:r>
              <a:endPara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Дополнительная информация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3" descr="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7" y="66675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22" y="5802339"/>
            <a:ext cx="3435722" cy="226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864" y="310550"/>
            <a:ext cx="5400136" cy="109309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Административно-территориальное устройство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691681"/>
            <a:ext cx="6326460" cy="1296144"/>
          </a:xfrm>
        </p:spPr>
        <p:txBody>
          <a:bodyPr>
            <a:normAutofit/>
          </a:bodyPr>
          <a:lstStyle/>
          <a:p>
            <a:pPr marL="0" indent="12700" algn="just">
              <a:buNone/>
            </a:pPr>
            <a:r>
              <a:rPr lang="ru-RU" sz="1600" dirty="0" smtClean="0"/>
              <a:t>Расположен в северо-западной части области, граничит с Дмитриевским, </a:t>
            </a:r>
            <a:r>
              <a:rPr lang="ru-RU" sz="1600" dirty="0" err="1" smtClean="0"/>
              <a:t>Хомутовским</a:t>
            </a:r>
            <a:r>
              <a:rPr lang="ru-RU" sz="1600" dirty="0" smtClean="0"/>
              <a:t>, Льговским, Курчатовским, </a:t>
            </a:r>
            <a:r>
              <a:rPr lang="ru-RU" sz="1600" dirty="0" err="1" smtClean="0"/>
              <a:t>Фатежским</a:t>
            </a:r>
            <a:r>
              <a:rPr lang="ru-RU" sz="1600" dirty="0" smtClean="0"/>
              <a:t> и </a:t>
            </a:r>
            <a:r>
              <a:rPr lang="ru-RU" sz="1600" dirty="0" err="1" smtClean="0"/>
              <a:t>Железногорским</a:t>
            </a:r>
            <a:r>
              <a:rPr lang="ru-RU" sz="1600" dirty="0" smtClean="0"/>
              <a:t> районами. Территория — 1135 км², или 3,8 % территории области.</a:t>
            </a:r>
            <a:endParaRPr lang="ru-RU" sz="16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429000" y="6876256"/>
            <a:ext cx="30861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состав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района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входят: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ru-RU" sz="1600" dirty="0" smtClean="0"/>
              <a:t>11 муниципальных образований</a:t>
            </a:r>
          </a:p>
          <a:p>
            <a:r>
              <a:rPr lang="ru-RU" sz="1600" dirty="0" smtClean="0"/>
              <a:t>из них: </a:t>
            </a:r>
          </a:p>
          <a:p>
            <a:r>
              <a:rPr lang="ru-RU" sz="1600" dirty="0" smtClean="0"/>
              <a:t>1 муниципальный район,  </a:t>
            </a:r>
          </a:p>
          <a:p>
            <a:r>
              <a:rPr lang="ru-RU" sz="1600" dirty="0" smtClean="0"/>
              <a:t>1 поселок городского типа;</a:t>
            </a:r>
          </a:p>
          <a:p>
            <a:r>
              <a:rPr lang="ru-RU" sz="1600" dirty="0" smtClean="0"/>
              <a:t>9 сельских поселений.</a:t>
            </a:r>
          </a:p>
          <a:p>
            <a:pPr lvl="0" indent="12700">
              <a:spcBef>
                <a:spcPct val="20000"/>
              </a:spcBef>
              <a:defRPr/>
            </a:pPr>
            <a:endParaRPr kumimoji="0" lang="ru-RU" sz="16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3000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Вводная часть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981" y="2986309"/>
            <a:ext cx="4759641" cy="361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Фла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815" y="7345392"/>
            <a:ext cx="2069465" cy="113820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28602" y="8616446"/>
            <a:ext cx="635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>
                <a:solidFill>
                  <a:schemeClr val="accent1"/>
                </a:solidFill>
              </a:rPr>
              <a:t>Бюджет </a:t>
            </a:r>
            <a:r>
              <a:rPr lang="ru-RU" sz="1600" b="1" i="1" u="sng" dirty="0" err="1">
                <a:solidFill>
                  <a:schemeClr val="accent1"/>
                </a:solidFill>
              </a:rPr>
              <a:t>Конышевского</a:t>
            </a:r>
            <a:r>
              <a:rPr lang="ru-RU" sz="1600" b="1" i="1" u="sng" dirty="0">
                <a:solidFill>
                  <a:schemeClr val="accent1"/>
                </a:solidFill>
              </a:rPr>
              <a:t> района Курской области на 2020-2022 годы</a:t>
            </a:r>
          </a:p>
        </p:txBody>
      </p:sp>
      <p:pic>
        <p:nvPicPr>
          <p:cNvPr id="28" name="Рисунок 3" descr="9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76201"/>
            <a:ext cx="1333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>
            <a:spLocks/>
          </p:cNvSpPr>
          <p:nvPr/>
        </p:nvSpPr>
        <p:spPr>
          <a:xfrm>
            <a:off x="6495353" y="8766000"/>
            <a:ext cx="362647" cy="37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348274" y="2329076"/>
            <a:ext cx="2952328" cy="201622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60" y="300250"/>
            <a:ext cx="5589240" cy="124741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показатели </a:t>
            </a:r>
            <a:b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социально-экономического развития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40668" y="5076056"/>
            <a:ext cx="2952328" cy="201622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717032" y="2301300"/>
            <a:ext cx="2952328" cy="201622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747512" y="5091296"/>
            <a:ext cx="2952328" cy="201622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29859346"/>
              </p:ext>
            </p:extLst>
          </p:nvPr>
        </p:nvGraphicFramePr>
        <p:xfrm>
          <a:off x="577255" y="5076056"/>
          <a:ext cx="288032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Содержимое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792874"/>
              </p:ext>
            </p:extLst>
          </p:nvPr>
        </p:nvGraphicFramePr>
        <p:xfrm>
          <a:off x="3657600" y="2298224"/>
          <a:ext cx="3237290" cy="201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Вводная часть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448075513"/>
              </p:ext>
            </p:extLst>
          </p:nvPr>
        </p:nvGraphicFramePr>
        <p:xfrm>
          <a:off x="440668" y="2351936"/>
          <a:ext cx="2929270" cy="20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4" name="Рисунок 3" descr="9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85725"/>
            <a:ext cx="14097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941" y="8340816"/>
            <a:ext cx="63837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u="sng" dirty="0">
                <a:solidFill>
                  <a:schemeClr val="accent1"/>
                </a:solidFill>
              </a:rPr>
              <a:t>Бюджет </a:t>
            </a:r>
            <a:r>
              <a:rPr lang="ru-RU" sz="1600" b="1" i="1" u="sng" dirty="0" err="1">
                <a:solidFill>
                  <a:schemeClr val="accent1"/>
                </a:solidFill>
              </a:rPr>
              <a:t>Конышевского</a:t>
            </a:r>
            <a:r>
              <a:rPr lang="ru-RU" sz="1600" b="1" i="1" u="sng" dirty="0">
                <a:solidFill>
                  <a:schemeClr val="accent1"/>
                </a:solidFill>
              </a:rPr>
              <a:t> района Курской области на 2020-2022 годы</a:t>
            </a:r>
          </a:p>
          <a:p>
            <a:endParaRPr lang="ru-RU" dirty="0"/>
          </a:p>
        </p:txBody>
      </p:sp>
      <p:sp>
        <p:nvSpPr>
          <p:cNvPr id="15" name="Овал 14"/>
          <p:cNvSpPr>
            <a:spLocks/>
          </p:cNvSpPr>
          <p:nvPr/>
        </p:nvSpPr>
        <p:spPr>
          <a:xfrm>
            <a:off x="6495353" y="8766000"/>
            <a:ext cx="362647" cy="37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3863340" y="5113020"/>
          <a:ext cx="2994660" cy="180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441794" y="1475656"/>
            <a:ext cx="6416206" cy="3379912"/>
            <a:chOff x="441794" y="971600"/>
            <a:chExt cx="6416206" cy="3379912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441794" y="971600"/>
              <a:ext cx="6416206" cy="3379912"/>
              <a:chOff x="395520" y="1230302"/>
              <a:chExt cx="6416206" cy="3379912"/>
            </a:xfrm>
          </p:grpSpPr>
          <p:pic>
            <p:nvPicPr>
              <p:cNvPr id="28" name="Рисунок 27" descr="Безымянныйqu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20688" y="1475656"/>
                <a:ext cx="5989320" cy="299085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 rot="18594879">
                <a:off x="820777" y="2340666"/>
                <a:ext cx="66250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МАРТ</a:t>
                </a:r>
                <a:endParaRPr lang="ru-RU" sz="1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7710469">
                <a:off x="310346" y="3035197"/>
                <a:ext cx="88074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ФЕВРАЛЬ</a:t>
                </a:r>
                <a:endParaRPr lang="ru-RU" sz="1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697206">
                <a:off x="126369" y="3919803"/>
                <a:ext cx="7845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ЯНВАРЬ</a:t>
                </a:r>
                <a:endParaRPr lang="ru-RU" sz="1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9477823">
                <a:off x="1340543" y="1833988"/>
                <a:ext cx="76049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АПРЕЛЬ</a:t>
                </a:r>
                <a:endParaRPr lang="ru-RU" sz="1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20299855">
                <a:off x="2160845" y="1436209"/>
                <a:ext cx="57479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МАЙ</a:t>
                </a:r>
                <a:endParaRPr lang="ru-RU" sz="1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21113750">
                <a:off x="2868008" y="1241561"/>
                <a:ext cx="6745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ИЮНЬ</a:t>
                </a:r>
                <a:endParaRPr lang="ru-RU" sz="1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364747">
                <a:off x="3656980" y="1230302"/>
                <a:ext cx="6745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ИЮЛЬ</a:t>
                </a:r>
                <a:endParaRPr lang="ru-RU" sz="1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272287">
                <a:off x="4328241" y="1420209"/>
                <a:ext cx="81004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АВГУСТ</a:t>
                </a:r>
                <a:endParaRPr lang="ru-RU" sz="1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2097422">
                <a:off x="5008048" y="1835360"/>
                <a:ext cx="9990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СЕНТЯБРЬ</a:t>
                </a:r>
                <a:endParaRPr lang="ru-RU" sz="1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3230540">
                <a:off x="5675407" y="2426490"/>
                <a:ext cx="89581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ОКТЯБРЬ</a:t>
                </a:r>
                <a:endParaRPr lang="ru-RU" sz="1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4062282">
                <a:off x="6126222" y="3155110"/>
                <a:ext cx="81004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НОЯБРЬ</a:t>
                </a:r>
                <a:endParaRPr lang="ru-RU" sz="1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5121875">
                <a:off x="6205952" y="4004440"/>
                <a:ext cx="96532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ДЕКАБРЬ</a:t>
                </a:r>
                <a:endParaRPr lang="ru-RU" sz="1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 rot="19531014">
              <a:off x="1738121" y="1856756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20408016">
              <a:off x="2376659" y="1494948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1438579">
              <a:off x="3124887" y="1314478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0370159">
              <a:off x="2499107" y="1790672"/>
              <a:ext cx="475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087677">
              <a:off x="4335887" y="1789642"/>
              <a:ext cx="4649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4224979">
              <a:off x="5754832" y="3131254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9533045">
              <a:off x="2147825" y="2338750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8516549">
              <a:off x="1703795" y="2749557"/>
              <a:ext cx="5171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7688089">
              <a:off x="1440532" y="3243701"/>
              <a:ext cx="4731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6831250">
              <a:off x="1313168" y="3792812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20444651">
              <a:off x="2641489" y="2070568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21350499">
              <a:off x="3199809" y="1938248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489449">
              <a:off x="3715547" y="1923277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307338">
              <a:off x="4260449" y="2057642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2301071">
              <a:off x="4767520" y="2350803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3514984">
              <a:off x="5240642" y="2745459"/>
              <a:ext cx="3699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3874196">
              <a:off x="5406667" y="3269813"/>
              <a:ext cx="5681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5075478">
              <a:off x="5572652" y="3809387"/>
              <a:ext cx="4788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5089112">
              <a:off x="5164671" y="3860345"/>
              <a:ext cx="5251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4438524">
              <a:off x="5097638" y="3399586"/>
              <a:ext cx="4648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4914937">
              <a:off x="4782863" y="3931039"/>
              <a:ext cx="518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4054816">
              <a:off x="4845656" y="3549304"/>
              <a:ext cx="3050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3280724">
              <a:off x="4591217" y="3164663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3162175" y="3069299"/>
              <a:ext cx="1420727" cy="726239"/>
              <a:chOff x="3162175" y="3069299"/>
              <a:chExt cx="1420727" cy="726239"/>
            </a:xfrm>
          </p:grpSpPr>
          <p:sp>
            <p:nvSpPr>
              <p:cNvPr id="70" name="TextBox 69"/>
              <p:cNvSpPr txBox="1"/>
              <p:nvPr/>
            </p:nvSpPr>
            <p:spPr>
              <a:xfrm rot="1497563">
                <a:off x="3838714" y="3120327"/>
                <a:ext cx="43204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1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3621532">
                <a:off x="4243768" y="3456403"/>
                <a:ext cx="43204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1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 rot="21190094">
                <a:off x="3400757" y="3079605"/>
                <a:ext cx="37221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1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8" name="Группа 77"/>
              <p:cNvGrpSpPr/>
              <p:nvPr/>
            </p:nvGrpSpPr>
            <p:grpSpPr>
              <a:xfrm>
                <a:off x="3162175" y="3069299"/>
                <a:ext cx="1301606" cy="449246"/>
                <a:chOff x="3115901" y="3328001"/>
                <a:chExt cx="1301606" cy="449246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 rot="2329409">
                  <a:off x="4073266" y="3531026"/>
                  <a:ext cx="34424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ru-RU" sz="10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 rot="441105">
                  <a:off x="3595144" y="3328001"/>
                  <a:ext cx="34175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ru-RU" sz="10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 rot="20015857">
                  <a:off x="3115901" y="3424235"/>
                  <a:ext cx="337518" cy="254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ru-RU" sz="10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Бюджетный процесс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2656" y="4860032"/>
            <a:ext cx="6525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cap="sm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12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Составление проекта решения о бюджете.</a:t>
            </a:r>
          </a:p>
          <a:p>
            <a:r>
              <a:rPr lang="ru-RU" sz="1200" b="1" cap="sm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12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Рассмотрение проекта решения о бюджете.</a:t>
            </a:r>
          </a:p>
          <a:p>
            <a:r>
              <a:rPr lang="ru-RU" sz="1200" b="1" cap="sm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sz="12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Утверждение проекта решения о бюджете.</a:t>
            </a:r>
          </a:p>
          <a:p>
            <a:r>
              <a:rPr lang="ru-RU" sz="1200" b="1" cap="sm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ru-RU" sz="12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Исполнение бюджета и внесение изменений в решение  о бюджете.</a:t>
            </a:r>
          </a:p>
          <a:p>
            <a:r>
              <a:rPr lang="ru-RU" sz="1200" b="1" cap="sm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12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Подготовка и утверждение ежеквартальной отчетности об исполнении бюджета.</a:t>
            </a:r>
          </a:p>
          <a:p>
            <a:pPr marL="182563" indent="-182563"/>
            <a:r>
              <a:rPr lang="ru-RU" sz="1200" b="1" cap="sm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u-RU" sz="12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Подготовка и утверждение годового отчета об исполнении бюджета (Решение об     исполнении бюджета </a:t>
            </a:r>
            <a:r>
              <a:rPr lang="ru-RU" sz="1200" b="1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12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района Курской области).</a:t>
            </a:r>
          </a:p>
        </p:txBody>
      </p:sp>
      <p:sp>
        <p:nvSpPr>
          <p:cNvPr id="88" name="Заголовок 1"/>
          <p:cNvSpPr>
            <a:spLocks noGrp="1"/>
          </p:cNvSpPr>
          <p:nvPr>
            <p:ph type="title"/>
          </p:nvPr>
        </p:nvSpPr>
        <p:spPr>
          <a:xfrm>
            <a:off x="1916832" y="323528"/>
            <a:ext cx="4941168" cy="12961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График подготовки и исполнения  бюджета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 Курской области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Заголовок 1"/>
          <p:cNvSpPr txBox="1">
            <a:spLocks/>
          </p:cNvSpPr>
          <p:nvPr/>
        </p:nvSpPr>
        <p:spPr>
          <a:xfrm>
            <a:off x="332656" y="6084168"/>
            <a:ext cx="6525344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Составление проекта </a:t>
            </a:r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б</a:t>
            </a:r>
            <a:r>
              <a:rPr kumimoji="0" lang="ru-RU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юджета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Конышевского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района Курской области основывается на: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1" i="0" u="none" strike="noStrike" kern="1200" cap="all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1200" b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Положениях послания Президента РФ Федеральному собранию РФ, определяющих бюджетную политику в Российской Федерации.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200" b="1" i="0" u="none" strike="noStrike" kern="1200" cap="small" spc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Основных направлениях бюджетной</a:t>
            </a:r>
            <a:r>
              <a:rPr kumimoji="0" lang="ru-RU" sz="1200" b="1" i="0" u="none" strike="noStrike" kern="1200" cap="small" spc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 налоговой политики </a:t>
            </a:r>
            <a:r>
              <a:rPr kumimoji="0" lang="ru-RU" sz="1200" b="1" i="0" u="none" strike="noStrike" kern="1200" cap="small" spc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Конышевского</a:t>
            </a:r>
            <a:r>
              <a:rPr kumimoji="0" lang="ru-RU" sz="1200" b="1" i="0" u="none" strike="noStrike" kern="1200" cap="small" spc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района Курской области.</a:t>
            </a:r>
            <a:endParaRPr kumimoji="0" lang="ru-RU" sz="1200" b="1" i="0" u="none" strike="noStrike" kern="1200" cap="small" spc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200" b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Прогнозе социально-экономического развития </a:t>
            </a:r>
            <a:r>
              <a:rPr lang="ru-RU" sz="1200" b="1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Конышевского</a:t>
            </a:r>
            <a:r>
              <a:rPr lang="ru-RU" sz="1200" b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района Курской области.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200" b="1" i="0" u="none" strike="noStrike" kern="1200" cap="small" spc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1200" b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Бюджетном прогнозе </a:t>
            </a:r>
            <a:r>
              <a:rPr lang="ru-RU" sz="1200" b="1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Конышевского</a:t>
            </a:r>
            <a:r>
              <a:rPr lang="ru-RU" sz="1200" b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района Курской области на долгосрочный период</a:t>
            </a:r>
            <a:endParaRPr kumimoji="0" lang="ru-RU" sz="1200" b="1" i="0" u="none" strike="noStrike" kern="1200" cap="small" spc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200" b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Муниципальных программах </a:t>
            </a:r>
            <a:r>
              <a:rPr lang="ru-RU" sz="1200" b="1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Конышевского</a:t>
            </a:r>
            <a:r>
              <a:rPr lang="ru-RU" sz="1200" b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района Курской области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200" b="1" i="0" u="none" strike="noStrike" kern="1200" cap="small" spc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Национальных проектах</a:t>
            </a:r>
            <a:endParaRPr kumimoji="0" lang="ru-RU" sz="1200" b="1" i="0" u="none" strike="noStrike" kern="1200" cap="small" spc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7" name="Рисунок 3" descr="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1" y="118016"/>
            <a:ext cx="1360060" cy="172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547" y="8439150"/>
            <a:ext cx="6383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u="sng" dirty="0">
                <a:solidFill>
                  <a:schemeClr val="accent1"/>
                </a:solidFill>
              </a:rPr>
              <a:t>Бюджет </a:t>
            </a:r>
            <a:r>
              <a:rPr lang="ru-RU" sz="1600" b="1" i="1" u="sng" dirty="0" err="1">
                <a:solidFill>
                  <a:schemeClr val="accent1"/>
                </a:solidFill>
              </a:rPr>
              <a:t>Конышевского</a:t>
            </a:r>
            <a:r>
              <a:rPr lang="ru-RU" sz="1600" b="1" i="1" u="sng" dirty="0">
                <a:solidFill>
                  <a:schemeClr val="accent1"/>
                </a:solidFill>
              </a:rPr>
              <a:t> района Курской области на 2020-2022 годы</a:t>
            </a:r>
          </a:p>
          <a:p>
            <a:endParaRPr lang="ru-RU" sz="1600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6495353" y="8766000"/>
            <a:ext cx="362647" cy="37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251520"/>
            <a:ext cx="5445224" cy="115212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направления бюджетной политики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 Курской области на 2020 год и на плановый период 2021 и 2022 годов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2656" y="1619672"/>
            <a:ext cx="3096344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беспечение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долгосрочной сбалансированности и устойчивости бюджетной системы как базового принципа ответственной бюджетной политики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2656" y="2195736"/>
            <a:ext cx="30963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недрение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совершенствование системы ведения реестров расходных обязательств главных распорядителей средств бюджета </a:t>
            </a:r>
            <a:r>
              <a:rPr lang="ru-RU" sz="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и муниципальных образований </a:t>
            </a:r>
            <a:r>
              <a:rPr lang="ru-RU" sz="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2656" y="2843808"/>
            <a:ext cx="30963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основе муниципальных программ и достижение поставленных целей, для реализации которых имеются необходимые ресурсы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2656" y="3491880"/>
            <a:ext cx="3096344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сполнение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всех решений в пределах утвержденных предельных объемов расходов на реализацию муниципальных программ (в случае, если в рамках муниципальной программы ответственный исполнитель не находит резервов для реализации решения, он должен инициировать корректировку или отмену такого решения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2656" y="4355976"/>
            <a:ext cx="309634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недрение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эффективного механизма финансирования муниципальных программ </a:t>
            </a:r>
            <a:r>
              <a:rPr lang="ru-RU" sz="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области, в основе которого должно быть распределение бюджетных средств в прямой зависимости от достижения установленных конкретных 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endParaRPr lang="ru-RU" sz="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656" y="5076056"/>
            <a:ext cx="3096344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тратегическая </a:t>
            </a:r>
            <a:r>
              <a:rPr lang="ru-RU" sz="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приоритизация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расходов бюджета на ключевых социально-экономических направлениях </a:t>
            </a:r>
            <a:r>
              <a:rPr lang="ru-RU" sz="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области, в том числе создание условий для обеспечения исполнения Указа Президента Российской Федерации от 7 мая 2018 года № 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204</a:t>
            </a:r>
            <a:endParaRPr lang="ru-RU" sz="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2656" y="5868144"/>
            <a:ext cx="309634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еализация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мер по повышению эффективности использования бюджетных средств, в том числе путем выполнения мероприятий по оздоровлению муниципальных финансов </a:t>
            </a:r>
            <a:r>
              <a:rPr lang="ru-RU" sz="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и оптимизации 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ru-RU" sz="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2656" y="5997468"/>
            <a:ext cx="3096344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трогое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соблюдение бюджетно-финансовой дисциплины всеми главными распорядителями и получателями бюджетных 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endParaRPr lang="ru-RU" sz="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9444" y="7049988"/>
            <a:ext cx="3096344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едопущение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кредиторской задолженности по заработной плате и социальным 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выплатам</a:t>
            </a:r>
            <a:endParaRPr lang="ru-RU" sz="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2656" y="7596336"/>
            <a:ext cx="3096344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овышение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нужд</a:t>
            </a:r>
            <a:endParaRPr lang="ru-RU" sz="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72656" y="1619672"/>
            <a:ext cx="3096344" cy="9326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единой правовой и методической базы для оказания муниципальных услуг в увязке с целевыми показателями развития 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соответствующих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отраслей, для оценки качества и доступности услуг, предоставляемых населению, оценки эффективности деятельности организаций;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2656" y="2663788"/>
            <a:ext cx="309634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ффективное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долгом </a:t>
            </a:r>
            <a:r>
              <a:rPr lang="ru-RU" sz="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области, направленное на сокращение стоимости облуживания муниципального долга путем обеспечения приемлемых и экономически обоснованных объема и структуры муниципального долга </a:t>
            </a:r>
            <a:r>
              <a:rPr lang="ru-RU" sz="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района Курской 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9444" y="6671612"/>
            <a:ext cx="3096344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недрение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проектных принципов планирования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81824" y="3700676"/>
            <a:ext cx="30963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силение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внутреннего муниципального финансового контроля в сфере бюджетных правоотношений, внутреннего финансового контроля и внутреннего финансового аудита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72656" y="4352548"/>
            <a:ext cx="3096344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овершенствование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механизмов участия общественности в бюджетном процессе, в первую очередь, через развитие инструментов инициативного бюджетирования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81824" y="4965096"/>
            <a:ext cx="3096344" cy="94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беспечение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прозрачности бюджета путем размещения в информационно-телекоммуникационной сети «Интернет» основных положений бюджета </a:t>
            </a:r>
            <a:r>
              <a:rPr lang="ru-RU" sz="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в формате  «Бюджет для граждан» стимулирование интереса населения </a:t>
            </a:r>
            <a:r>
              <a:rPr lang="ru-RU" sz="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 к финансовым вопросам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81824" y="6599604"/>
            <a:ext cx="3096344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беспечение </a:t>
            </a:r>
            <a:r>
              <a:rPr lang="ru-RU" sz="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открытости и прозрачности информации об управлении общественными финансами, обеспечение вовлечения граждан в процедуры обсуждения и принятия конкретных бюджетных решений, общественного контроля их эффективности и результативности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Бюджетный процесс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3" descr="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7572"/>
            <a:ext cx="1323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681" y="8411259"/>
            <a:ext cx="6383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u="sng" dirty="0">
                <a:solidFill>
                  <a:schemeClr val="accent1"/>
                </a:solidFill>
              </a:rPr>
              <a:t>Бюджет </a:t>
            </a:r>
            <a:r>
              <a:rPr lang="ru-RU" sz="1600" b="1" i="1" u="sng" dirty="0" err="1">
                <a:solidFill>
                  <a:schemeClr val="accent1"/>
                </a:solidFill>
              </a:rPr>
              <a:t>Конышевского</a:t>
            </a:r>
            <a:r>
              <a:rPr lang="ru-RU" sz="1600" b="1" i="1" u="sng" dirty="0">
                <a:solidFill>
                  <a:schemeClr val="accent1"/>
                </a:solidFill>
              </a:rPr>
              <a:t> района Курской области на 2020-2022 годы</a:t>
            </a:r>
          </a:p>
          <a:p>
            <a:endParaRPr lang="ru-RU" sz="1600" dirty="0"/>
          </a:p>
        </p:txBody>
      </p:sp>
      <p:sp>
        <p:nvSpPr>
          <p:cNvPr id="30" name="Овал 29"/>
          <p:cNvSpPr>
            <a:spLocks/>
          </p:cNvSpPr>
          <p:nvPr/>
        </p:nvSpPr>
        <p:spPr>
          <a:xfrm>
            <a:off x="6495353" y="8766000"/>
            <a:ext cx="362647" cy="37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251520"/>
            <a:ext cx="5445224" cy="115212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направления налоговой политики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Конышевского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 Курской области на 2020 год и на плановый период 2021 и 2022 годов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6672" y="1547664"/>
            <a:ext cx="6192688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обилизация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резервов доходной базы консолидированного бюджета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района Курской области, содействие инвестиционным процессам в экономике, применение мер налогового стимулирования структурных преобразований, направленных на поддержку инвестиционной активности, дальнейшее применение мер налогового стимулирования инвестиций в целях обеспечения привлекательности экономики района для инвесторов, а также на обеспечение роста доходов консолидированного бюджета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района Курской области за счет повышения эффективности администрирования действующих налоговых платежей и сборов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6672" y="4067944"/>
            <a:ext cx="619268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егламентация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процедур контроля, учета и оценки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налоговых льгот на основе концепции «налоговых расходов», развития механизма и методики оценки их эффективности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6312" y="4914901"/>
            <a:ext cx="6192688" cy="20097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альнейшее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повышение эффективности налогового администрирования и взаимодействия органов местного самоуправления  с органами исполнительной власти области, территориальными органами федеральных органов исполнительной власти, по выполнению мероприятий, направленных на повышение собираемости доходов и укрепление налоговой дисциплины налогоплательщиков, реализация мер по противодействию уклонению от уплаты налогов и других обязательных платежей в местные бюджеты,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 бюджета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6672" y="7060307"/>
            <a:ext cx="6192688" cy="15441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упорядочение системы учета действующих налоговых льгот и иных налоговых преференций с позиции налоговых расходов, ежегодная оценка эффективности предоставляемых (планируемых к предоставлению) местных налоговых льгот, проведение анализа эффективности льготы для принятия решения о ее возможном продлении, оценка общей величины и динамики налоговых расходов консолидированного бюджета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Конышевского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района Курской области, установление моратория на новые льготы по налогам, зачисляемым в  местные бюджеты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6672" y="3419872"/>
            <a:ext cx="6192688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роведение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мероприятий по повышению эффективности управления муниципальной собственностью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6832" y="0"/>
            <a:ext cx="494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Бюджетный процесс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3" descr="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85725"/>
            <a:ext cx="1304925" cy="137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456" y="8629213"/>
            <a:ext cx="6383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u="sng" dirty="0">
                <a:solidFill>
                  <a:schemeClr val="accent1"/>
                </a:solidFill>
              </a:rPr>
              <a:t>Бюджет </a:t>
            </a:r>
            <a:r>
              <a:rPr lang="ru-RU" sz="1600" b="1" i="1" u="sng" dirty="0" err="1">
                <a:solidFill>
                  <a:schemeClr val="accent1"/>
                </a:solidFill>
              </a:rPr>
              <a:t>Конышевского</a:t>
            </a:r>
            <a:r>
              <a:rPr lang="ru-RU" sz="1600" b="1" i="1" u="sng" dirty="0">
                <a:solidFill>
                  <a:schemeClr val="accent1"/>
                </a:solidFill>
              </a:rPr>
              <a:t> района Курской области на 2020-2022 годы</a:t>
            </a:r>
          </a:p>
          <a:p>
            <a:endParaRPr lang="ru-RU" sz="1600" dirty="0"/>
          </a:p>
        </p:txBody>
      </p:sp>
      <p:sp>
        <p:nvSpPr>
          <p:cNvPr id="12" name="Овал 11"/>
          <p:cNvSpPr>
            <a:spLocks/>
          </p:cNvSpPr>
          <p:nvPr/>
        </p:nvSpPr>
        <p:spPr>
          <a:xfrm>
            <a:off x="6495353" y="8766000"/>
            <a:ext cx="362647" cy="37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17274</TotalTime>
  <Words>7992</Words>
  <Application>Microsoft Office PowerPoint</Application>
  <PresentationFormat>Экран (4:3)</PresentationFormat>
  <Paragraphs>1542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Содержание</vt:lpstr>
      <vt:lpstr>Презентация PowerPoint</vt:lpstr>
      <vt:lpstr>Основные вопросы о бюджете</vt:lpstr>
      <vt:lpstr>Административно-территориальное устройство Конышевского района Курской области</vt:lpstr>
      <vt:lpstr>Основные показатели  социально-экономического развития Конышевского района Курской области</vt:lpstr>
      <vt:lpstr>График подготовки и исполнения  бюджета Конышевского района Курской области</vt:lpstr>
      <vt:lpstr>Основные направления бюджетной политики Конышевского района Курской области на 2020 год и на плановый период 2021 и 2022 годов</vt:lpstr>
      <vt:lpstr>Основные направления налоговой политики Конышевского района Курской области на 2020 год и на плановый период 2021 и 2022 годов</vt:lpstr>
      <vt:lpstr>Итоги налоговой политики  за 2018 год</vt:lpstr>
      <vt:lpstr>Основные параметры консолидированного бюджета Конышевского района Курской области </vt:lpstr>
      <vt:lpstr>Основные параметры   бюджета Конышевского района Курской области</vt:lpstr>
      <vt:lpstr>Сведения о планируемых поступлениях в бюджет</vt:lpstr>
      <vt:lpstr>Налоговые и неналоговые доходы </vt:lpstr>
      <vt:lpstr>Объем и динамика безвозмездных поступлений в 2018-2022 годах</vt:lpstr>
      <vt:lpstr>Структура  безвозмездных поступлений  на 2020 год</vt:lpstr>
      <vt:lpstr>Расходы бюджета Конышевского района Курской области</vt:lpstr>
      <vt:lpstr>Расходы в рамках выполнения  Указа Президента России от 07.05.2018 № 204  «О национальных целях и стратегических задачах развития Российской Федерации  на период до 2024 года»</vt:lpstr>
      <vt:lpstr>«Программная» структура расходов бюджета Конышевского района Курской области</vt:lpstr>
      <vt:lpstr>« Программная» структура расходов  бюджета Конышевского района  Курской области</vt:lpstr>
      <vt:lpstr>«Программная» структура расходов  бюджета Конышевского района  Курской области </vt:lpstr>
      <vt:lpstr>Муниципальная  программа  Конышевского района Курской области «Развитие образования в Конышевском районе»</vt:lpstr>
      <vt:lpstr>Муниципальная программа  Конышевского района Курской области «Социальная поддержка граждан Конышевского района Курской области»</vt:lpstr>
      <vt:lpstr>Муниципальная программа Конышевского района  Курской области "Обеспечение доступным и комфортным жильем и коммунальными услугами граждан в Конышевском районе Курской области"</vt:lpstr>
      <vt:lpstr>Муниципальная программа Конышевского района Курской области «Содействие занятости населения Конышевского района»</vt:lpstr>
      <vt:lpstr>Муниципальная программа Конышевского района Курской области  «Развитие культуры Конышевского района Курской области»</vt:lpstr>
      <vt:lpstr>Муниципальная программа  Конышевского района Курской области «Повышение эффективности работы с молодежью, организация отдыха и оздоровления детей, молодежи, развитие физической культуры и спорта в Конышевском районе Курской области»</vt:lpstr>
      <vt:lpstr>Муниципальная программа  Конышевского района Курской области«Сохранение и развитие архивного дела в Конышевском районе Курской области»</vt:lpstr>
      <vt:lpstr>Муниципальная программа Конышевского района Курской области «Информационное обеспечение управления недвижимостью, реформирования и регулирования земельных и имущественных отношений в Конышевском районе Курской области»</vt:lpstr>
      <vt:lpstr>Муниципальная программа Конышевского района Курской области «Развитие системы защиты информации в Администрации  Конышевском районе Курской области»»</vt:lpstr>
      <vt:lpstr>Муниципальная  программа Конышевского района Курской области «Развитие  транспортной  системы,  обеспечение перевозки пассажиров в Конышевском районе Курской области и  безопасности дорожного движения»</vt:lpstr>
      <vt:lpstr>Муниципальная программа Конышевского района Курской области  "Комплексное развитие сельских территорий Конышевского района Курской области"</vt:lpstr>
      <vt:lpstr>Муниципальная программа Конышевского района Курской области «Создание условий для эффективного и ответственного управления муниципальными финансами, муниципальным долгом и повышение устойчивости бюджета Конышеского  района Курской  области»</vt:lpstr>
      <vt:lpstr>Муниципальная программа Конышевского района Курской области «Охрана окружающей среды на территории Конышевского района»</vt:lpstr>
      <vt:lpstr>Муниципальная программа  Конышевского района Курской области «Профилактика правонарушений в Конышевском районе Курской области»</vt:lpstr>
      <vt:lpstr>Реализация проекта  «Народный бюджет»  в Курской области </vt:lpstr>
      <vt:lpstr>Реализация проекта  «Народный бюджет»  в Конышевском районе  Курской области </vt:lpstr>
      <vt:lpstr>Минимизация бюджетных рисков</vt:lpstr>
      <vt:lpstr>Информация о повышении финансовой грамотности населения Конышевского района Курской области</vt:lpstr>
      <vt:lpstr>Публичные слушания</vt:lpstr>
      <vt:lpstr>Информация о бюджете Конышевского района  в социальных сетях</vt:lpstr>
      <vt:lpstr>Результаты опроса мнения граждан (заинтересованных пользователей)  о «Бюджете для граждан»</vt:lpstr>
      <vt:lpstr>Контактная информация  для взаимодействия с гражданами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И. Митрохина</dc:creator>
  <cp:lastModifiedBy>User</cp:lastModifiedBy>
  <cp:revision>1742</cp:revision>
  <cp:lastPrinted>2020-03-19T11:09:04Z</cp:lastPrinted>
  <dcterms:created xsi:type="dcterms:W3CDTF">2019-08-13T14:01:01Z</dcterms:created>
  <dcterms:modified xsi:type="dcterms:W3CDTF">2020-03-19T12:21:47Z</dcterms:modified>
</cp:coreProperties>
</file>