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theme/themeOverride6.xml" ContentType="application/vnd.openxmlformats-officedocument.themeOverr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drawings/drawing1.xml" ContentType="application/vnd.openxmlformats-officedocument.drawingml.chartshapes+xml"/>
  <Override PartName="/ppt/charts/chart13.xml" ContentType="application/vnd.openxmlformats-officedocument.drawingml.chart+xml"/>
  <Override PartName="/ppt/theme/themeOverride7.xml" ContentType="application/vnd.openxmlformats-officedocument.themeOverride+xml"/>
  <Override PartName="/ppt/drawings/drawing2.xml" ContentType="application/vnd.openxmlformats-officedocument.drawingml.chartshapes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2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.xml" ContentType="application/vnd.openxmlformats-officedocument.presentationml.notesSlide+xml"/>
  <Override PartName="/ppt/charts/chart21.xml" ContentType="application/vnd.openxmlformats-officedocument.drawingml.chart+xml"/>
  <Override PartName="/ppt/theme/themeOverride8.xml" ContentType="application/vnd.openxmlformats-officedocument.themeOverride+xml"/>
  <Override PartName="/ppt/drawings/drawing3.xml" ContentType="application/vnd.openxmlformats-officedocument.drawingml.chartshapes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drawings/drawing4.xml" ContentType="application/vnd.openxmlformats-officedocument.drawingml.chartshape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8066" r:id="rId1"/>
  </p:sldMasterIdLst>
  <p:notesMasterIdLst>
    <p:notesMasterId r:id="rId84"/>
  </p:notesMasterIdLst>
  <p:handoutMasterIdLst>
    <p:handoutMasterId r:id="rId85"/>
  </p:handoutMasterIdLst>
  <p:sldIdLst>
    <p:sldId id="320" r:id="rId2"/>
    <p:sldId id="762" r:id="rId3"/>
    <p:sldId id="763" r:id="rId4"/>
    <p:sldId id="690" r:id="rId5"/>
    <p:sldId id="691" r:id="rId6"/>
    <p:sldId id="692" r:id="rId7"/>
    <p:sldId id="765" r:id="rId8"/>
    <p:sldId id="693" r:id="rId9"/>
    <p:sldId id="694" r:id="rId10"/>
    <p:sldId id="697" r:id="rId11"/>
    <p:sldId id="689" r:id="rId12"/>
    <p:sldId id="699" r:id="rId13"/>
    <p:sldId id="700" r:id="rId14"/>
    <p:sldId id="701" r:id="rId15"/>
    <p:sldId id="698" r:id="rId16"/>
    <p:sldId id="685" r:id="rId17"/>
    <p:sldId id="702" r:id="rId18"/>
    <p:sldId id="703" r:id="rId19"/>
    <p:sldId id="755" r:id="rId20"/>
    <p:sldId id="756" r:id="rId21"/>
    <p:sldId id="757" r:id="rId22"/>
    <p:sldId id="758" r:id="rId23"/>
    <p:sldId id="706" r:id="rId24"/>
    <p:sldId id="707" r:id="rId25"/>
    <p:sldId id="766" r:id="rId26"/>
    <p:sldId id="710" r:id="rId27"/>
    <p:sldId id="711" r:id="rId28"/>
    <p:sldId id="712" r:id="rId29"/>
    <p:sldId id="714" r:id="rId30"/>
    <p:sldId id="709" r:id="rId31"/>
    <p:sldId id="708" r:id="rId32"/>
    <p:sldId id="760" r:id="rId33"/>
    <p:sldId id="715" r:id="rId34"/>
    <p:sldId id="716" r:id="rId35"/>
    <p:sldId id="767" r:id="rId36"/>
    <p:sldId id="717" r:id="rId37"/>
    <p:sldId id="718" r:id="rId38"/>
    <p:sldId id="768" r:id="rId39"/>
    <p:sldId id="721" r:id="rId40"/>
    <p:sldId id="724" r:id="rId41"/>
    <p:sldId id="727" r:id="rId42"/>
    <p:sldId id="759" r:id="rId43"/>
    <p:sldId id="725" r:id="rId44"/>
    <p:sldId id="729" r:id="rId45"/>
    <p:sldId id="723" r:id="rId46"/>
    <p:sldId id="722" r:id="rId47"/>
    <p:sldId id="728" r:id="rId48"/>
    <p:sldId id="769" r:id="rId49"/>
    <p:sldId id="770" r:id="rId50"/>
    <p:sldId id="771" r:id="rId51"/>
    <p:sldId id="772" r:id="rId52"/>
    <p:sldId id="734" r:id="rId53"/>
    <p:sldId id="742" r:id="rId54"/>
    <p:sldId id="743" r:id="rId55"/>
    <p:sldId id="745" r:id="rId56"/>
    <p:sldId id="744" r:id="rId57"/>
    <p:sldId id="773" r:id="rId58"/>
    <p:sldId id="746" r:id="rId59"/>
    <p:sldId id="774" r:id="rId60"/>
    <p:sldId id="748" r:id="rId61"/>
    <p:sldId id="749" r:id="rId62"/>
    <p:sldId id="750" r:id="rId63"/>
    <p:sldId id="775" r:id="rId64"/>
    <p:sldId id="751" r:id="rId65"/>
    <p:sldId id="752" r:id="rId66"/>
    <p:sldId id="776" r:id="rId67"/>
    <p:sldId id="777" r:id="rId68"/>
    <p:sldId id="778" r:id="rId69"/>
    <p:sldId id="735" r:id="rId70"/>
    <p:sldId id="736" r:id="rId71"/>
    <p:sldId id="731" r:id="rId72"/>
    <p:sldId id="779" r:id="rId73"/>
    <p:sldId id="780" r:id="rId74"/>
    <p:sldId id="781" r:id="rId75"/>
    <p:sldId id="782" r:id="rId76"/>
    <p:sldId id="784" r:id="rId77"/>
    <p:sldId id="783" r:id="rId78"/>
    <p:sldId id="786" r:id="rId79"/>
    <p:sldId id="788" r:id="rId80"/>
    <p:sldId id="787" r:id="rId81"/>
    <p:sldId id="789" r:id="rId82"/>
    <p:sldId id="623" r:id="rId83"/>
  </p:sldIdLst>
  <p:sldSz cx="6858000" cy="5143500"/>
  <p:notesSz cx="6781800" cy="987425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9966"/>
    <a:srgbClr val="CCFFCC"/>
    <a:srgbClr val="FFFF99"/>
    <a:srgbClr val="CCECFF"/>
    <a:srgbClr val="FF9999"/>
    <a:srgbClr val="EBF6F9"/>
    <a:srgbClr val="66FF99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4" autoAdjust="0"/>
    <p:restoredTop sz="91034" autoAdjust="0"/>
  </p:normalViewPr>
  <p:slideViewPr>
    <p:cSldViewPr>
      <p:cViewPr>
        <p:scale>
          <a:sx n="95" d="100"/>
          <a:sy n="95" d="100"/>
        </p:scale>
        <p:origin x="2718" y="732"/>
      </p:cViewPr>
      <p:guideLst>
        <p:guide orient="horz" pos="162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_____Microsoft_Excel12.xlsx"/><Relationship Id="rId1" Type="http://schemas.openxmlformats.org/officeDocument/2006/relationships/themeOverride" Target="../theme/themeOverride7.xm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oleObject" Target="&#1050;&#1085;&#1080;&#1075;&#1072;2" TargetMode="External"/><Relationship Id="rId1" Type="http://schemas.openxmlformats.org/officeDocument/2006/relationships/themeOverride" Target="../theme/themeOverride8.xm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2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5.xlsx"/><Relationship Id="rId1" Type="http://schemas.openxmlformats.org/officeDocument/2006/relationships/themeOverride" Target="../theme/themeOverride5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7.xlsx"/><Relationship Id="rId1" Type="http://schemas.openxmlformats.org/officeDocument/2006/relationships/themeOverride" Target="../theme/themeOverride6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2012 год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15000"/>
                    <a:satMod val="180000"/>
                  </a:schemeClr>
                </a:gs>
                <a:gs pos="50000">
                  <a:schemeClr val="accent1">
                    <a:shade val="45000"/>
                    <a:satMod val="170000"/>
                  </a:schemeClr>
                </a:gs>
                <a:gs pos="70000">
                  <a:schemeClr val="accent1">
                    <a:tint val="99000"/>
                    <a:shade val="65000"/>
                    <a:satMod val="155000"/>
                  </a:schemeClr>
                </a:gs>
                <a:gs pos="100000">
                  <a:schemeClr val="accent1">
                    <a:tint val="95500"/>
                    <a:shade val="100000"/>
                    <a:satMod val="15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45000"/>
                </a:srgbClr>
              </a:outerShdw>
            </a:effectLst>
            <a:scene3d>
              <a:camera prst="orthographicFront" fov="0">
                <a:rot lat="0" lon="0" rev="0"/>
              </a:camera>
              <a:lightRig rig="glow" dir="t">
                <a:rot lat="0" lon="0" rev="6360000"/>
              </a:lightRig>
            </a:scene3d>
            <a:sp3d prstMaterial="flat">
              <a:bevelT w="95250" h="101600"/>
              <a:contourClr>
                <a:scrgbClr r="0" g="0" b="0">
                  <a:satMod val="300000"/>
                </a:scrgbClr>
              </a:contourClr>
            </a:sp3d>
          </c:spPr>
          <c:invertIfNegative val="0"/>
          <c:dLbls>
            <c:dLbl>
              <c:idx val="0"/>
              <c:layout>
                <c:manualLayout>
                  <c:x val="1.3888888888888888E-2"/>
                  <c:y val="-6.17327230862414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F6B-41B4-B5C1-A15477BC33D9}"/>
                </c:ext>
              </c:extLst>
            </c:dLbl>
            <c:dLbl>
              <c:idx val="1"/>
              <c:layout>
                <c:manualLayout>
                  <c:x val="1.0288065843621399E-2"/>
                  <c:y val="-2.89956729647497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F6B-41B4-B5C1-A15477BC33D9}"/>
                </c:ext>
              </c:extLst>
            </c:dLbl>
            <c:dLbl>
              <c:idx val="2"/>
              <c:layout>
                <c:manualLayout>
                  <c:x val="-1.5432098765432098E-3"/>
                  <c:y val="-7.76335760023944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F6B-41B4-B5C1-A15477BC33D9}"/>
                </c:ext>
              </c:extLst>
            </c:dLbl>
            <c:dLbl>
              <c:idx val="3"/>
              <c:layout>
                <c:manualLayout>
                  <c:x val="1.9032921810699589E-2"/>
                  <c:y val="-6.73447888213542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F6B-41B4-B5C1-A15477BC33D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2012 год</c:v>
                </c:pt>
                <c:pt idx="1">
                  <c:v>2017 год</c:v>
                </c:pt>
                <c:pt idx="2">
                  <c:v>2018 год</c:v>
                </c:pt>
                <c:pt idx="3">
                  <c:v>2019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37.9</c:v>
                </c:pt>
                <c:pt idx="1">
                  <c:v>54.8</c:v>
                </c:pt>
                <c:pt idx="2" formatCode="0.0">
                  <c:v>54</c:v>
                </c:pt>
                <c:pt idx="3">
                  <c:v>55.1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F6B-41B4-B5C1-A15477BC33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38299008"/>
        <c:axId val="238300544"/>
        <c:axId val="0"/>
      </c:bar3DChart>
      <c:catAx>
        <c:axId val="238299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8300544"/>
        <c:crosses val="autoZero"/>
        <c:auto val="1"/>
        <c:lblAlgn val="ctr"/>
        <c:lblOffset val="100"/>
        <c:noMultiLvlLbl val="0"/>
      </c:catAx>
      <c:valAx>
        <c:axId val="238300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8299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малого и среднего предпринимательства Конышевского района (удельный вес предприятий), 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2EF-4AE6-857C-37AB7834C4B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2EF-4AE6-857C-37AB7834C4B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2EF-4AE6-857C-37AB7834C4B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2EF-4AE6-857C-37AB7834C4B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2EF-4AE6-857C-37AB7834C4B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2EF-4AE6-857C-37AB7834C4BA}"/>
              </c:ext>
            </c:extLst>
          </c:dPt>
          <c:dLbls>
            <c:dLbl>
              <c:idx val="0"/>
              <c:layout>
                <c:manualLayout>
                  <c:x val="-2.8072563916084307E-3"/>
                  <c:y val="9.3540856678064315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2EF-4AE6-857C-37AB7834C4BA}"/>
                </c:ext>
              </c:extLst>
            </c:dLbl>
            <c:dLbl>
              <c:idx val="1"/>
              <c:layout>
                <c:manualLayout>
                  <c:x val="8.5401795981508377E-2"/>
                  <c:y val="-1.643816826495180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2EF-4AE6-857C-37AB7834C4BA}"/>
                </c:ext>
              </c:extLst>
            </c:dLbl>
            <c:dLbl>
              <c:idx val="2"/>
              <c:layout>
                <c:manualLayout>
                  <c:x val="4.4127106292316991E-3"/>
                  <c:y val="5.550830351432161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2EF-4AE6-857C-37AB7834C4BA}"/>
                </c:ext>
              </c:extLst>
            </c:dLbl>
            <c:dLbl>
              <c:idx val="5"/>
              <c:layout>
                <c:manualLayout>
                  <c:x val="3.8496552044005226E-2"/>
                  <c:y val="7.651713257410213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2EF-4AE6-857C-37AB7834C4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Торговля</c:v>
                </c:pt>
                <c:pt idx="1">
                  <c:v>Сельское хозяйство</c:v>
                </c:pt>
                <c:pt idx="2">
                  <c:v>Услуги транспорта</c:v>
                </c:pt>
                <c:pt idx="3">
                  <c:v>ЖКХ</c:v>
                </c:pt>
                <c:pt idx="4">
                  <c:v>Здравоохранение</c:v>
                </c:pt>
                <c:pt idx="5">
                  <c:v>Прочие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37.800000000000004</c:v>
                </c:pt>
                <c:pt idx="1">
                  <c:v>23.3</c:v>
                </c:pt>
                <c:pt idx="2">
                  <c:v>23</c:v>
                </c:pt>
                <c:pt idx="3">
                  <c:v>1.7</c:v>
                </c:pt>
                <c:pt idx="4">
                  <c:v>1.1000000000000001</c:v>
                </c:pt>
                <c:pt idx="5">
                  <c:v>9.8000000000000007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2EF-4AE6-857C-37AB7834C4B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произведенной продукции, оказанных услуг малыми  предприятиями, млн. руб.</c:v>
                </c:pt>
              </c:strCache>
            </c:strRef>
          </c:tx>
          <c:spPr>
            <a:solidFill>
              <a:srgbClr val="339966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7295247617989498E-2"/>
                  <c:y val="-4.1498657011965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AC4-459A-A530-F179005FCD2F}"/>
                </c:ext>
              </c:extLst>
            </c:dLbl>
            <c:dLbl>
              <c:idx val="1"/>
              <c:layout>
                <c:manualLayout>
                  <c:x val="2.9394882050142578E-2"/>
                  <c:y val="-4.14986570119660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AC4-459A-A530-F179005FCD2F}"/>
                </c:ext>
              </c:extLst>
            </c:dLbl>
            <c:dLbl>
              <c:idx val="2"/>
              <c:layout>
                <c:manualLayout>
                  <c:x val="1.6797075457224329E-2"/>
                  <c:y val="-3.80404355943022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AC4-459A-A530-F179005FCD2F}"/>
                </c:ext>
              </c:extLst>
            </c:dLbl>
            <c:dLbl>
              <c:idx val="3"/>
              <c:layout>
                <c:manualLayout>
                  <c:x val="1.8896709889377215E-2"/>
                  <c:y val="-3.11239927589744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AC4-459A-A530-F179005FCD2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892.8</c:v>
                </c:pt>
                <c:pt idx="1">
                  <c:v>956.9</c:v>
                </c:pt>
                <c:pt idx="2">
                  <c:v>1091</c:v>
                </c:pt>
                <c:pt idx="3">
                  <c:v>1488.7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C4-459A-A530-F179005FCD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8611456"/>
        <c:axId val="238617344"/>
        <c:axId val="0"/>
      </c:bar3DChart>
      <c:catAx>
        <c:axId val="238611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8617344"/>
        <c:crosses val="autoZero"/>
        <c:auto val="1"/>
        <c:lblAlgn val="ctr"/>
        <c:lblOffset val="100"/>
        <c:noMultiLvlLbl val="0"/>
      </c:catAx>
      <c:valAx>
        <c:axId val="238617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8611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8"/>
    </mc:Choice>
    <mc:Fallback>
      <c:style val="38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7489177489177504E-2"/>
          <c:y val="3.5724331926863577E-2"/>
          <c:w val="0.94960317460317489"/>
          <c:h val="0.772696554149086"/>
        </c:manualLayout>
      </c:layout>
      <c:bar3DChart>
        <c:barDir val="col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3.567447045707915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215.0</a:t>
                    </a:r>
                  </a:p>
                  <a:p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74F-445E-9981-E98739AED17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254.0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74F-445E-9981-E98739AED17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392.4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74F-445E-9981-E98739AED17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323.3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74F-445E-9981-E98739AED178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315.1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74F-445E-9981-E98739AED178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454.1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74F-445E-9981-E98739AED178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305.2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74F-445E-9981-E98739AED178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363.1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74F-445E-9981-E98739AED17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2015 год</c:v>
                </c:pt>
                <c:pt idx="4">
                  <c:v>2016 год</c:v>
                </c:pt>
                <c:pt idx="5">
                  <c:v>2017 год</c:v>
                </c:pt>
                <c:pt idx="6">
                  <c:v>2018 год</c:v>
                </c:pt>
                <c:pt idx="7">
                  <c:v>2019 год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215017454</c:v>
                </c:pt>
                <c:pt idx="1">
                  <c:v>253984900</c:v>
                </c:pt>
                <c:pt idx="2">
                  <c:v>392350998</c:v>
                </c:pt>
                <c:pt idx="3">
                  <c:v>323300000</c:v>
                </c:pt>
                <c:pt idx="4">
                  <c:v>315100000</c:v>
                </c:pt>
                <c:pt idx="5">
                  <c:v>454100000</c:v>
                </c:pt>
                <c:pt idx="6">
                  <c:v>305200000</c:v>
                </c:pt>
                <c:pt idx="7">
                  <c:v>363100000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74F-445E-9981-E98739AED1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14"/>
        <c:gapDepth val="350"/>
        <c:shape val="box"/>
        <c:axId val="238042112"/>
        <c:axId val="238052096"/>
        <c:axId val="0"/>
      </c:bar3DChart>
      <c:catAx>
        <c:axId val="238042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38052096"/>
        <c:crosses val="autoZero"/>
        <c:auto val="1"/>
        <c:lblAlgn val="ctr"/>
        <c:lblOffset val="100"/>
        <c:noMultiLvlLbl val="0"/>
      </c:catAx>
      <c:valAx>
        <c:axId val="2380520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380421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3559322033898305E-2"/>
                  <c:y val="-5.0000000000000017E-2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latin typeface="+mj-lt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C2A-4CBE-92FD-1664DD48809D}"/>
                </c:ext>
              </c:extLst>
            </c:dLbl>
            <c:dLbl>
              <c:idx val="1"/>
              <c:layout>
                <c:manualLayout>
                  <c:x val="1.3559322033898305E-2"/>
                  <c:y val="-6.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C2A-4CBE-92FD-1664DD48809D}"/>
                </c:ext>
              </c:extLst>
            </c:dLbl>
            <c:dLbl>
              <c:idx val="2"/>
              <c:layout>
                <c:manualLayout>
                  <c:x val="2.0338983050847376E-2"/>
                  <c:y val="-4.16669947506561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C2A-4CBE-92FD-1664DD48809D}"/>
                </c:ext>
              </c:extLst>
            </c:dLbl>
            <c:dLbl>
              <c:idx val="3"/>
              <c:layout>
                <c:manualLayout>
                  <c:x val="2.0338983050847376E-2"/>
                  <c:y val="-0.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C2A-4CBE-92FD-1664DD48809D}"/>
                </c:ext>
              </c:extLst>
            </c:dLbl>
            <c:dLbl>
              <c:idx val="4"/>
              <c:layout>
                <c:manualLayout>
                  <c:x val="-2.2598870056497176E-3"/>
                  <c:y val="-2.91666666666666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C2A-4CBE-92FD-1664DD4880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2015 год</c:v>
                </c:pt>
                <c:pt idx="4">
                  <c:v>2016 год</c:v>
                </c:pt>
                <c:pt idx="5">
                  <c:v>2017 год</c:v>
                </c:pt>
                <c:pt idx="6">
                  <c:v>2018 год</c:v>
                </c:pt>
                <c:pt idx="7">
                  <c:v>2019 год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44.7</c:v>
                </c:pt>
                <c:pt idx="1">
                  <c:v>56.5</c:v>
                </c:pt>
                <c:pt idx="2">
                  <c:v>78.400000000000006</c:v>
                </c:pt>
                <c:pt idx="3">
                  <c:v>89.6</c:v>
                </c:pt>
                <c:pt idx="4">
                  <c:v>96.6</c:v>
                </c:pt>
                <c:pt idx="5">
                  <c:v>101.2</c:v>
                </c:pt>
                <c:pt idx="6">
                  <c:v>108</c:v>
                </c:pt>
                <c:pt idx="7">
                  <c:v>119.5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C2A-4CBE-92FD-1664DD4880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8895872"/>
        <c:axId val="238897408"/>
        <c:axId val="0"/>
      </c:bar3DChart>
      <c:catAx>
        <c:axId val="2388958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aseline="0"/>
            </a:pPr>
            <a:endParaRPr lang="ru-RU"/>
          </a:p>
        </c:txPr>
        <c:crossAx val="238897408"/>
        <c:crosses val="autoZero"/>
        <c:auto val="1"/>
        <c:lblAlgn val="ctr"/>
        <c:lblOffset val="100"/>
        <c:noMultiLvlLbl val="0"/>
      </c:catAx>
      <c:valAx>
        <c:axId val="2388974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388958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768245140153594"/>
          <c:y val="0"/>
          <c:w val="0.76338695472755846"/>
          <c:h val="0.7154856468134699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plosion val="6"/>
            <c:extLst>
              <c:ext xmlns:c16="http://schemas.microsoft.com/office/drawing/2014/chart" uri="{C3380CC4-5D6E-409C-BE32-E72D297353CC}">
                <c16:uniqueId val="{00000001-3682-4763-8ABF-A7710BF24FB5}"/>
              </c:ext>
            </c:extLst>
          </c:dPt>
          <c:dPt>
            <c:idx val="1"/>
            <c:bubble3D val="0"/>
            <c:explosion val="6"/>
            <c:extLst>
              <c:ext xmlns:c16="http://schemas.microsoft.com/office/drawing/2014/chart" uri="{C3380CC4-5D6E-409C-BE32-E72D297353CC}">
                <c16:uniqueId val="{00000003-3682-4763-8ABF-A7710BF24FB5}"/>
              </c:ext>
            </c:extLst>
          </c:dPt>
          <c:dPt>
            <c:idx val="2"/>
            <c:bubble3D val="0"/>
            <c:explosion val="6"/>
            <c:extLst>
              <c:ext xmlns:c16="http://schemas.microsoft.com/office/drawing/2014/chart" uri="{C3380CC4-5D6E-409C-BE32-E72D297353CC}">
                <c16:uniqueId val="{00000005-3682-4763-8ABF-A7710BF24FB5}"/>
              </c:ext>
            </c:extLst>
          </c:dPt>
          <c:dLbls>
            <c:dLbl>
              <c:idx val="4"/>
              <c:layout>
                <c:manualLayout>
                  <c:x val="1.0136166224187101E-2"/>
                  <c:y val="-9.34909562019990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682-4763-8ABF-A7710BF24FB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НАЛОГИ НА ПРИБЫЛЬ, ДОХОДЫ</c:v>
                </c:pt>
                <c:pt idx="1">
                  <c:v>НАЛОГИ НА ТОВАРЫ (РАБОТЫ, УСЛУГИ), РЕАЛИЗУЕМЫЕ НА ТЕРРИТОРИИ РОССИЙСКОЙ ФЕДЕРАЦИИ</c:v>
                </c:pt>
                <c:pt idx="2">
                  <c:v>НАЛОГИ НА СОВОКУПНЫЙ ДОХОД</c:v>
                </c:pt>
                <c:pt idx="3">
                  <c:v>НАЛОГИ НА ИМУЩЕСТВО</c:v>
                </c:pt>
                <c:pt idx="4">
                  <c:v>ГОСУДАРСТВЕННАЯ ПОШЛИНА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88.4</c:v>
                </c:pt>
                <c:pt idx="1">
                  <c:v>9.8000000000000007</c:v>
                </c:pt>
                <c:pt idx="2">
                  <c:v>5.3</c:v>
                </c:pt>
                <c:pt idx="3">
                  <c:v>15.1</c:v>
                </c:pt>
                <c:pt idx="4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682-4763-8ABF-A7710BF24FB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b"/>
      <c:layout>
        <c:manualLayout>
          <c:xMode val="edge"/>
          <c:yMode val="edge"/>
          <c:x val="2.02723324483745E-3"/>
          <c:y val="0.65654846594106031"/>
          <c:w val="0.98159891216805295"/>
          <c:h val="0.32304253818315648"/>
        </c:manualLayout>
      </c:layout>
      <c:overlay val="0"/>
      <c:txPr>
        <a:bodyPr/>
        <a:lstStyle/>
        <a:p>
          <a:pPr>
            <a:defRPr sz="700" baseline="0"/>
          </a:pPr>
          <a:endParaRPr lang="ru-RU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627816577213093"/>
          <c:y val="4.1721768071169812E-2"/>
          <c:w val="0.60869418085091442"/>
          <c:h val="0.569423588537946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explosion val="6"/>
            <c:extLst>
              <c:ext xmlns:c16="http://schemas.microsoft.com/office/drawing/2014/chart" uri="{C3380CC4-5D6E-409C-BE32-E72D297353CC}">
                <c16:uniqueId val="{00000001-1C34-46F1-9572-A465B83E7CCC}"/>
              </c:ext>
            </c:extLst>
          </c:dPt>
          <c:dPt>
            <c:idx val="1"/>
            <c:bubble3D val="0"/>
            <c:explosion val="6"/>
            <c:extLst>
              <c:ext xmlns:c16="http://schemas.microsoft.com/office/drawing/2014/chart" uri="{C3380CC4-5D6E-409C-BE32-E72D297353CC}">
                <c16:uniqueId val="{00000003-1C34-46F1-9572-A465B83E7CCC}"/>
              </c:ext>
            </c:extLst>
          </c:dPt>
          <c:dPt>
            <c:idx val="2"/>
            <c:bubble3D val="0"/>
            <c:explosion val="6"/>
            <c:extLst>
              <c:ext xmlns:c16="http://schemas.microsoft.com/office/drawing/2014/chart" uri="{C3380CC4-5D6E-409C-BE32-E72D297353CC}">
                <c16:uniqueId val="{00000005-1C34-46F1-9572-A465B83E7CCC}"/>
              </c:ext>
            </c:extLst>
          </c:dPt>
          <c:dPt>
            <c:idx val="5"/>
            <c:bubble3D val="0"/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scene3d>
                <a:camera prst="orthographicFront"/>
                <a:lightRig rig="glow" dir="t">
                  <a:rot lat="0" lon="0" rev="6600000"/>
                </a:lightRig>
              </a:scene3d>
              <a:sp3d prstMaterial="flat">
                <a:bevelT w="95250" h="10160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8-1C34-46F1-9572-A465B83E7CCC}"/>
              </c:ext>
            </c:extLst>
          </c:dPt>
          <c:dLbls>
            <c:dLbl>
              <c:idx val="4"/>
              <c:layout>
                <c:manualLayout>
                  <c:x val="1.0135944545393285E-2"/>
                  <c:y val="-1.34909886264216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C34-46F1-9572-A465B83E7CC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оборона</c:v>
                </c:pt>
                <c:pt idx="2">
                  <c:v>Национальная безопасность и правоохранительная деятельность</c:v>
                </c:pt>
                <c:pt idx="3">
                  <c:v>Национальная экономика</c:v>
                </c:pt>
                <c:pt idx="4">
                  <c:v>Жилищно-коммунальное хозяйство</c:v>
                </c:pt>
                <c:pt idx="5">
                  <c:v>Образование</c:v>
                </c:pt>
                <c:pt idx="6">
                  <c:v>Культура, кинематография</c:v>
                </c:pt>
                <c:pt idx="7">
                  <c:v>Здравооранение</c:v>
                </c:pt>
                <c:pt idx="8">
                  <c:v>Социальная политика</c:v>
                </c:pt>
                <c:pt idx="9">
                  <c:v>Физическая культура и спорт</c:v>
                </c:pt>
              </c:strCache>
            </c:strRef>
          </c:cat>
          <c:val>
            <c:numRef>
              <c:f>Лист1!$B$2:$B$11</c:f>
              <c:numCache>
                <c:formatCode>#,##0.0</c:formatCode>
                <c:ptCount val="10"/>
                <c:pt idx="0">
                  <c:v>60.9</c:v>
                </c:pt>
                <c:pt idx="1">
                  <c:v>9.8000000000000007</c:v>
                </c:pt>
                <c:pt idx="2">
                  <c:v>5.3</c:v>
                </c:pt>
                <c:pt idx="3">
                  <c:v>18.3</c:v>
                </c:pt>
                <c:pt idx="4">
                  <c:v>39.1</c:v>
                </c:pt>
                <c:pt idx="5">
                  <c:v>177.2</c:v>
                </c:pt>
                <c:pt idx="6">
                  <c:v>28.4</c:v>
                </c:pt>
                <c:pt idx="7">
                  <c:v>0.2</c:v>
                </c:pt>
                <c:pt idx="8">
                  <c:v>22.8</c:v>
                </c:pt>
                <c:pt idx="9">
                  <c:v>7.4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C34-46F1-9572-A465B83E7CC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35"/>
      </c:doughnutChart>
    </c:plotArea>
    <c:legend>
      <c:legendPos val="b"/>
      <c:layout>
        <c:manualLayout>
          <c:xMode val="edge"/>
          <c:yMode val="edge"/>
          <c:x val="0.22582326234290351"/>
          <c:y val="0.62773093063784979"/>
          <c:w val="0.74891040291272781"/>
          <c:h val="0.35989207820892427"/>
        </c:manualLayout>
      </c:layout>
      <c:overlay val="0"/>
      <c:spPr>
        <a:ln cap="rnd">
          <a:bevel/>
        </a:ln>
      </c:spPr>
      <c:txPr>
        <a:bodyPr/>
        <a:lstStyle/>
        <a:p>
          <a:pPr>
            <a:defRPr sz="700" baseline="0"/>
          </a:pPr>
          <a:endParaRPr lang="ru-RU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3390292544617299"/>
          <c:w val="0.94272580872634004"/>
          <c:h val="0.5993873478672113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Образовательные учреждения</c:v>
                </c:pt>
              </c:strCache>
            </c:strRef>
          </c:tx>
          <c:explosion val="33"/>
          <c:dPt>
            <c:idx val="0"/>
            <c:bubble3D val="0"/>
            <c:explosion val="38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4D3-4EA4-A1AF-0C03D72C7929}"/>
              </c:ext>
            </c:extLst>
          </c:dPt>
          <c:dPt>
            <c:idx val="1"/>
            <c:bubble3D val="0"/>
            <c:explosion val="5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4D3-4EA4-A1AF-0C03D72C7929}"/>
              </c:ext>
            </c:extLst>
          </c:dPt>
          <c:dPt>
            <c:idx val="2"/>
            <c:bubble3D val="0"/>
            <c:explosion val="21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F4D3-4EA4-A1AF-0C03D72C7929}"/>
              </c:ext>
            </c:extLst>
          </c:dPt>
          <c:cat>
            <c:strRef>
              <c:f>Лист1!$A$2:$A$4</c:f>
              <c:strCache>
                <c:ptCount val="3"/>
                <c:pt idx="0">
                  <c:v>Общеобразовательные</c:v>
                </c:pt>
                <c:pt idx="1">
                  <c:v>Дошкольное</c:v>
                </c:pt>
                <c:pt idx="2">
                  <c:v>Дополнительное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D3-4EA4-A1AF-0C03D72C79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67883925212370566"/>
          <c:w val="0.47625552427796625"/>
          <c:h val="0.310479844490532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Средняя зароботная плата педагогических работников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Общее образование</c:v>
                </c:pt>
                <c:pt idx="1">
                  <c:v>Дошкольное образование</c:v>
                </c:pt>
                <c:pt idx="2">
                  <c:v>Дополнительное образование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28190</c:v>
                </c:pt>
                <c:pt idx="1">
                  <c:v>23362</c:v>
                </c:pt>
                <c:pt idx="2">
                  <c:v>28615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FE-46AD-A817-B6DAE809555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43081216"/>
        <c:axId val="243083904"/>
      </c:barChart>
      <c:catAx>
        <c:axId val="243081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3083904"/>
        <c:crosses val="autoZero"/>
        <c:auto val="1"/>
        <c:lblAlgn val="ctr"/>
        <c:lblOffset val="100"/>
        <c:noMultiLvlLbl val="0"/>
      </c:catAx>
      <c:valAx>
        <c:axId val="24308390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43081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Педагогические работники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15000"/>
                      <a:satMod val="180000"/>
                    </a:schemeClr>
                  </a:gs>
                  <a:gs pos="50000">
                    <a:schemeClr val="accent1">
                      <a:shade val="45000"/>
                      <a:satMod val="170000"/>
                    </a:schemeClr>
                  </a:gs>
                  <a:gs pos="70000">
                    <a:schemeClr val="accent1">
                      <a:tint val="99000"/>
                      <a:shade val="65000"/>
                      <a:satMod val="155000"/>
                    </a:schemeClr>
                  </a:gs>
                  <a:gs pos="100000">
                    <a:schemeClr val="accent1">
                      <a:tint val="95500"/>
                      <a:shade val="100000"/>
                      <a:satMod val="15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2F9-4C60-9B5C-89007B7936C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15000"/>
                      <a:satMod val="180000"/>
                    </a:schemeClr>
                  </a:gs>
                  <a:gs pos="50000">
                    <a:schemeClr val="accent2">
                      <a:shade val="45000"/>
                      <a:satMod val="170000"/>
                    </a:schemeClr>
                  </a:gs>
                  <a:gs pos="70000">
                    <a:schemeClr val="accent2">
                      <a:tint val="99000"/>
                      <a:shade val="65000"/>
                      <a:satMod val="155000"/>
                    </a:schemeClr>
                  </a:gs>
                  <a:gs pos="100000">
                    <a:schemeClr val="accent2">
                      <a:tint val="95500"/>
                      <a:shade val="100000"/>
                      <a:satMod val="15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B2F9-4C60-9B5C-89007B7936C7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15000"/>
                      <a:satMod val="180000"/>
                    </a:schemeClr>
                  </a:gs>
                  <a:gs pos="50000">
                    <a:schemeClr val="accent3">
                      <a:shade val="45000"/>
                      <a:satMod val="170000"/>
                    </a:schemeClr>
                  </a:gs>
                  <a:gs pos="70000">
                    <a:schemeClr val="accent3">
                      <a:tint val="99000"/>
                      <a:shade val="65000"/>
                      <a:satMod val="155000"/>
                    </a:schemeClr>
                  </a:gs>
                  <a:gs pos="100000">
                    <a:schemeClr val="accent3">
                      <a:tint val="95500"/>
                      <a:shade val="100000"/>
                      <a:satMod val="15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2F9-4C60-9B5C-89007B7936C7}"/>
              </c:ext>
            </c:extLst>
          </c:dPt>
          <c:dLbls>
            <c:dLbl>
              <c:idx val="0"/>
              <c:layout>
                <c:manualLayout>
                  <c:x val="6.1989531469081149E-2"/>
                  <c:y val="2.995078473933010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2F9-4C60-9B5C-89007B7936C7}"/>
                </c:ext>
              </c:extLst>
            </c:dLbl>
            <c:dLbl>
              <c:idx val="1"/>
              <c:layout>
                <c:manualLayout>
                  <c:x val="-6.9098552128675175E-2"/>
                  <c:y val="-7.781887721978565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2F9-4C60-9B5C-89007B7936C7}"/>
                </c:ext>
              </c:extLst>
            </c:dLbl>
            <c:dLbl>
              <c:idx val="2"/>
              <c:layout>
                <c:manualLayout>
                  <c:x val="-2.6397561029105347E-2"/>
                  <c:y val="-4.53225557254597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2F9-4C60-9B5C-89007B7936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Курсы повышения квалификации</c:v>
                </c:pt>
                <c:pt idx="1">
                  <c:v>Курсы профессиональной переподготовки</c:v>
                </c:pt>
                <c:pt idx="2">
                  <c:v>Дистанционные курсы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46</c:v>
                </c:pt>
                <c:pt idx="1">
                  <c:v>25</c:v>
                </c:pt>
                <c:pt idx="2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F9-4C60-9B5C-89007B7936C7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образования библиотечных работников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15000"/>
                    <a:satMod val="180000"/>
                  </a:schemeClr>
                </a:gs>
                <a:gs pos="50000">
                  <a:schemeClr val="accent1">
                    <a:shade val="45000"/>
                    <a:satMod val="170000"/>
                  </a:schemeClr>
                </a:gs>
                <a:gs pos="70000">
                  <a:schemeClr val="accent1">
                    <a:tint val="99000"/>
                    <a:shade val="65000"/>
                    <a:satMod val="155000"/>
                  </a:schemeClr>
                </a:gs>
                <a:gs pos="100000">
                  <a:schemeClr val="accent1">
                    <a:tint val="95500"/>
                    <a:shade val="100000"/>
                    <a:satMod val="15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45000"/>
                </a:srgbClr>
              </a:outerShdw>
            </a:effectLst>
            <a:scene3d>
              <a:camera prst="orthographicFront" fov="0">
                <a:rot lat="0" lon="0" rev="0"/>
              </a:camera>
              <a:lightRig rig="glow" dir="t">
                <a:rot lat="0" lon="0" rev="6360000"/>
              </a:lightRig>
            </a:scene3d>
            <a:sp3d contourW="1000" prstMaterial="flat">
              <a:bevelT w="95250" h="101600"/>
              <a:contourClr>
                <a:scrgbClr r="0" g="0" b="0">
                  <a:satMod val="300000"/>
                </a:scrgbClr>
              </a:contourClr>
            </a:sp3d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50</c:v>
                </c:pt>
                <c:pt idx="1">
                  <c:v>58</c:v>
                </c:pt>
                <c:pt idx="2">
                  <c:v>63</c:v>
                </c:pt>
                <c:pt idx="3">
                  <c:v>70</c:v>
                </c:pt>
                <c:pt idx="4">
                  <c:v>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D2-4911-9323-0468C71752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39234048"/>
        <c:axId val="239401216"/>
      </c:barChart>
      <c:catAx>
        <c:axId val="239234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9401216"/>
        <c:crosses val="autoZero"/>
        <c:auto val="1"/>
        <c:lblAlgn val="ctr"/>
        <c:lblOffset val="100"/>
        <c:noMultiLvlLbl val="0"/>
      </c:catAx>
      <c:valAx>
        <c:axId val="239401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9234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590534979423868"/>
          <c:y val="7.0450131861450022E-2"/>
          <c:w val="0.85174897119341564"/>
          <c:h val="0.752507901081523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5432098765432098E-2"/>
                  <c:y val="-3.55430829890480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3A6-4EAC-829D-6C7EA18CA73E}"/>
                </c:ext>
              </c:extLst>
            </c:dLbl>
            <c:dLbl>
              <c:idx val="1"/>
              <c:layout>
                <c:manualLayout>
                  <c:x val="8.23045267489712E-3"/>
                  <c:y val="-4.58318701700883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3A6-4EAC-829D-6C7EA18CA73E}"/>
                </c:ext>
              </c:extLst>
            </c:dLbl>
            <c:dLbl>
              <c:idx val="2"/>
              <c:layout>
                <c:manualLayout>
                  <c:x val="1.02880658436214E-3"/>
                  <c:y val="-4.02198044349754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3A6-4EAC-829D-6C7EA18CA73E}"/>
                </c:ext>
              </c:extLst>
            </c:dLbl>
            <c:dLbl>
              <c:idx val="3"/>
              <c:layout>
                <c:manualLayout>
                  <c:x val="2.6234567901234566E-2"/>
                  <c:y val="-2.43189515188223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3A6-4EAC-829D-6C7EA18CA7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2012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69.2</c:v>
                </c:pt>
                <c:pt idx="1">
                  <c:v>170.4</c:v>
                </c:pt>
                <c:pt idx="2">
                  <c:v>164.8</c:v>
                </c:pt>
                <c:pt idx="3">
                  <c:v>177.6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3A6-4EAC-829D-6C7EA18CA7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6449920"/>
        <c:axId val="126449152"/>
        <c:axId val="0"/>
      </c:bar3DChart>
      <c:catAx>
        <c:axId val="1264499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6449152"/>
        <c:crosses val="autoZero"/>
        <c:auto val="0"/>
        <c:lblAlgn val="ctr"/>
        <c:lblOffset val="100"/>
        <c:noMultiLvlLbl val="0"/>
      </c:catAx>
      <c:valAx>
        <c:axId val="126449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6449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Число занимающехся спортом %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40</c:v>
                </c:pt>
                <c:pt idx="1">
                  <c:v>42</c:v>
                </c:pt>
                <c:pt idx="2">
                  <c:v>45</c:v>
                </c:pt>
                <c:pt idx="3">
                  <c:v>50</c:v>
                </c:pt>
                <c:pt idx="4">
                  <c:v>53</c:v>
                </c:pt>
                <c:pt idx="5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E6-44FB-A8E4-FCD66E2FF7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7547136"/>
        <c:axId val="239227264"/>
      </c:barChart>
      <c:catAx>
        <c:axId val="157547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9227264"/>
        <c:crosses val="autoZero"/>
        <c:auto val="1"/>
        <c:lblAlgn val="ctr"/>
        <c:lblOffset val="100"/>
        <c:noMultiLvlLbl val="0"/>
      </c:catAx>
      <c:valAx>
        <c:axId val="239227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7547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9898496"/>
        <c:axId val="209879808"/>
      </c:barChart>
      <c:catAx>
        <c:axId val="20989849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9879808"/>
        <c:crosses val="autoZero"/>
        <c:auto val="1"/>
        <c:lblAlgn val="ctr"/>
        <c:lblOffset val="100"/>
        <c:noMultiLvlLbl val="0"/>
      </c:catAx>
      <c:valAx>
        <c:axId val="2098798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9898496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  <c:userShapes r:id="rId3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212962962962957E-2"/>
          <c:y val="5.2837606678977862E-2"/>
          <c:w val="0.80679012345679002"/>
          <c:h val="0.814380898469761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4.4558961433663682E-2"/>
                  <c:y val="4.55997278847166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D47-4DE1-8EE4-C8E0A2C72B3D}"/>
                </c:ext>
              </c:extLst>
            </c:dLbl>
            <c:dLbl>
              <c:idx val="1"/>
              <c:layout>
                <c:manualLayout>
                  <c:x val="-1.712121440367266E-2"/>
                  <c:y val="4.85464060039843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D47-4DE1-8EE4-C8E0A2C72B3D}"/>
                </c:ext>
              </c:extLst>
            </c:dLbl>
            <c:dLbl>
              <c:idx val="2"/>
              <c:layout>
                <c:manualLayout>
                  <c:x val="-4.5616518126987776E-2"/>
                  <c:y val="-4.25124444945611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8D47-4DE1-8EE4-C8E0A2C72B3D}"/>
                </c:ext>
              </c:extLst>
            </c:dLbl>
            <c:dLbl>
              <c:idx val="3"/>
              <c:layout>
                <c:manualLayout>
                  <c:x val="-4.320999805579858E-2"/>
                  <c:y val="3.64784326514451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D47-4DE1-8EE4-C8E0A2C72B3D}"/>
                </c:ext>
              </c:extLst>
            </c:dLbl>
            <c:dLbl>
              <c:idx val="4"/>
              <c:layout>
                <c:manualLayout>
                  <c:x val="-5.2469099478589007E-2"/>
                  <c:y val="-6.1732732179368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8D47-4DE1-8EE4-C8E0A2C72B3D}"/>
                </c:ext>
              </c:extLst>
            </c:dLbl>
            <c:dLbl>
              <c:idx val="5"/>
              <c:layout>
                <c:manualLayout>
                  <c:x val="-5.2274912015425778E-2"/>
                  <c:y val="-4.01284194807442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8D47-4DE1-8EE4-C8E0A2C72B3D}"/>
                </c:ext>
              </c:extLst>
            </c:dLbl>
            <c:dLbl>
              <c:idx val="6"/>
              <c:layout>
                <c:manualLayout>
                  <c:x val="-3.8580246913580245E-2"/>
                  <c:y val="3.64784326514451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8D47-4DE1-8EE4-C8E0A2C72B3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2753</c:v>
                </c:pt>
                <c:pt idx="1">
                  <c:v>5911</c:v>
                </c:pt>
                <c:pt idx="2">
                  <c:v>9718</c:v>
                </c:pt>
                <c:pt idx="3">
                  <c:v>9315</c:v>
                </c:pt>
                <c:pt idx="4">
                  <c:v>9922</c:v>
                </c:pt>
                <c:pt idx="5">
                  <c:v>12246</c:v>
                </c:pt>
                <c:pt idx="6">
                  <c:v>10167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8D47-4DE1-8EE4-C8E0A2C72B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6636160"/>
        <c:axId val="208519552"/>
      </c:lineChart>
      <c:catAx>
        <c:axId val="1466361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8519552"/>
        <c:crosses val="autoZero"/>
        <c:auto val="1"/>
        <c:lblAlgn val="ctr"/>
        <c:lblOffset val="100"/>
        <c:noMultiLvlLbl val="0"/>
      </c:catAx>
      <c:valAx>
        <c:axId val="208519552"/>
        <c:scaling>
          <c:orientation val="minMax"/>
          <c:max val="150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6636160"/>
        <c:crosses val="autoZero"/>
        <c:crossBetween val="between"/>
        <c:minorUnit val="10"/>
      </c:valAx>
    </c:plotArea>
    <c:plotVisOnly val="1"/>
    <c:dispBlanksAs val="gap"/>
    <c:showDLblsOverMax val="0"/>
  </c:chart>
  <c:spPr>
    <a:pattFill prst="ltVert">
      <a:fgClr>
        <a:schemeClr val="accent3">
          <a:lumMod val="20000"/>
          <a:lumOff val="80000"/>
        </a:schemeClr>
      </a:fgClr>
      <a:bgClr>
        <a:schemeClr val="bg1"/>
      </a:bgClr>
    </a:patt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212962962962957E-2"/>
          <c:y val="5.2837606678977862E-2"/>
          <c:w val="0.80679012345679002"/>
          <c:h val="0.814380898469761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2.4691358024691357E-2"/>
                  <c:y val="-3.36723993705648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3F30-42B3-AC1D-80A4E73A2D61}"/>
                </c:ext>
              </c:extLst>
            </c:dLbl>
            <c:dLbl>
              <c:idx val="1"/>
              <c:layout>
                <c:manualLayout>
                  <c:x val="-4.1666788179255371E-2"/>
                  <c:y val="2.80603328088039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F30-42B3-AC1D-80A4E73A2D61}"/>
                </c:ext>
              </c:extLst>
            </c:dLbl>
            <c:dLbl>
              <c:idx val="2"/>
              <c:layout>
                <c:manualLayout>
                  <c:x val="-3.2407407407407406E-2"/>
                  <c:y val="-3.0866366089684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3F30-42B3-AC1D-80A4E73A2D61}"/>
                </c:ext>
              </c:extLst>
            </c:dLbl>
            <c:dLbl>
              <c:idx val="3"/>
              <c:layout>
                <c:manualLayout>
                  <c:x val="-3.0864319043452902E-2"/>
                  <c:y val="2.52542995279235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F30-42B3-AC1D-80A4E73A2D61}"/>
                </c:ext>
              </c:extLst>
            </c:dLbl>
            <c:dLbl>
              <c:idx val="4"/>
              <c:layout>
                <c:manualLayout>
                  <c:x val="-3.2407407407407524E-2"/>
                  <c:y val="-3.36723993705648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3F30-42B3-AC1D-80A4E73A2D61}"/>
                </c:ext>
              </c:extLst>
            </c:dLbl>
            <c:dLbl>
              <c:idx val="5"/>
              <c:layout>
                <c:manualLayout>
                  <c:x val="-9.2592592592592587E-3"/>
                  <c:y val="-5.612066561760792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3F30-42B3-AC1D-80A4E73A2D6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148</c:v>
                </c:pt>
                <c:pt idx="1">
                  <c:v>123</c:v>
                </c:pt>
                <c:pt idx="2">
                  <c:v>144</c:v>
                </c:pt>
                <c:pt idx="3">
                  <c:v>92</c:v>
                </c:pt>
                <c:pt idx="4">
                  <c:v>116</c:v>
                </c:pt>
                <c:pt idx="5">
                  <c:v>115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3F30-42B3-AC1D-80A4E73A2D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415552"/>
        <c:axId val="84180992"/>
      </c:lineChart>
      <c:catAx>
        <c:axId val="43415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4180992"/>
        <c:crosses val="autoZero"/>
        <c:auto val="1"/>
        <c:lblAlgn val="ctr"/>
        <c:lblOffset val="100"/>
        <c:noMultiLvlLbl val="0"/>
      </c:catAx>
      <c:valAx>
        <c:axId val="84180992"/>
        <c:scaling>
          <c:orientation val="minMax"/>
          <c:max val="2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43415552"/>
        <c:crosses val="autoZero"/>
        <c:crossBetween val="between"/>
        <c:majorUnit val="50"/>
        <c:minorUnit val="10"/>
      </c:valAx>
      <c:spPr>
        <a:pattFill prst="horzBrick">
          <a:fgClr>
            <a:schemeClr val="bg2">
              <a:lumMod val="90000"/>
            </a:schemeClr>
          </a:fgClr>
          <a:bgClr>
            <a:schemeClr val="bg1"/>
          </a:bgClr>
        </a:pattFill>
      </c:spPr>
    </c:plotArea>
    <c:plotVisOnly val="1"/>
    <c:dispBlanksAs val="gap"/>
    <c:showDLblsOverMax val="0"/>
  </c:chart>
  <c:spPr>
    <a:solidFill>
      <a:schemeClr val="bg2"/>
    </a:solidFill>
    <a:effectLst>
      <a:softEdge rad="63500"/>
    </a:effectLst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663989297763907"/>
          <c:y val="3.7787641650927684E-2"/>
          <c:w val="0.84375430659495632"/>
          <c:h val="0.8396194392694502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федеральных государственных услуг в электронном виде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62000"/>
                    <a:satMod val="180000"/>
                  </a:schemeClr>
                </a:gs>
                <a:gs pos="65000">
                  <a:schemeClr val="accent2">
                    <a:tint val="32000"/>
                    <a:satMod val="250000"/>
                  </a:schemeClr>
                </a:gs>
                <a:gs pos="100000">
                  <a:schemeClr val="accent2">
                    <a:tint val="23000"/>
                    <a:satMod val="300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2"/>
              </a:solidFill>
              <a:prstDash val="solid"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2.3221463553229968E-5"/>
                  <c:y val="0.28925644064239769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/>
                      <a:t>595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C2A1-47ED-91CC-520D8C0F2A41}"/>
                </c:ext>
              </c:extLst>
            </c:dLbl>
            <c:dLbl>
              <c:idx val="1"/>
              <c:layout>
                <c:manualLayout>
                  <c:x val="-1.4920928639987178E-3"/>
                  <c:y val="0.39448374496231497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/>
                      <a:t>2458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2A1-47ED-91CC-520D8C0F2A41}"/>
                </c:ext>
              </c:extLst>
            </c:dLbl>
            <c:dLbl>
              <c:idx val="2"/>
              <c:layout>
                <c:manualLayout>
                  <c:x val="1.4224284733390278E-3"/>
                  <c:y val="0.45627820741334701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/>
                      <a:t>3460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C2A1-47ED-91CC-520D8C0F2A41}"/>
                </c:ext>
              </c:extLst>
            </c:dLbl>
            <c:dLbl>
              <c:idx val="3"/>
              <c:layout>
                <c:manualLayout>
                  <c:x val="6.8569339290169944E-3"/>
                  <c:y val="0.46588362162658253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/>
                      <a:t>4219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C2A1-47ED-91CC-520D8C0F2A41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0.62</c:v>
                </c:pt>
                <c:pt idx="1">
                  <c:v>0.76</c:v>
                </c:pt>
                <c:pt idx="2">
                  <c:v>0.85</c:v>
                </c:pt>
                <c:pt idx="3">
                  <c:v>0.86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2A1-47ED-91CC-520D8C0F2A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0302080"/>
        <c:axId val="44043648"/>
        <c:axId val="0"/>
      </c:bar3DChart>
      <c:catAx>
        <c:axId val="4030208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44043648"/>
        <c:crosses val="autoZero"/>
        <c:auto val="1"/>
        <c:lblAlgn val="ctr"/>
        <c:lblOffset val="100"/>
        <c:noMultiLvlLbl val="0"/>
      </c:catAx>
      <c:valAx>
        <c:axId val="44043648"/>
        <c:scaling>
          <c:orientation val="minMax"/>
          <c:max val="1"/>
          <c:min val="0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40302080"/>
        <c:crosses val="autoZero"/>
        <c:crossBetween val="between"/>
        <c:majorUnit val="0.2"/>
      </c:valAx>
      <c:spPr>
        <a:gradFill flip="none" rotWithShape="1">
          <a:gsLst>
            <a:gs pos="0">
              <a:srgbClr val="92D050">
                <a:alpha val="16000"/>
              </a:srgbClr>
            </a:gs>
            <a:gs pos="0">
              <a:srgbClr val="C4D6EB"/>
            </a:gs>
            <a:gs pos="100000">
              <a:srgbClr val="FFEBFA"/>
            </a:gs>
          </a:gsLst>
          <a:lin ang="2700000" scaled="0"/>
          <a:tileRect/>
        </a:gradFill>
        <a:effectLst>
          <a:softEdge rad="63500"/>
        </a:effectLst>
      </c:spPr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5432098765432098E-3"/>
                  <c:y val="-2.24482629404514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3D0-4412-B8E5-30670E47029A}"/>
                </c:ext>
              </c:extLst>
            </c:dLbl>
            <c:dLbl>
              <c:idx val="1"/>
              <c:layout>
                <c:manualLayout>
                  <c:x val="1.954732510288066E-2"/>
                  <c:y val="-4.30258373025318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3D0-4412-B8E5-30670E47029A}"/>
                </c:ext>
              </c:extLst>
            </c:dLbl>
            <c:dLbl>
              <c:idx val="2"/>
              <c:layout>
                <c:manualLayout>
                  <c:x val="1.954732510288066E-2"/>
                  <c:y val="-5.33146244835721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3D0-4412-B8E5-30670E47029A}"/>
                </c:ext>
              </c:extLst>
            </c:dLbl>
            <c:dLbl>
              <c:idx val="3"/>
              <c:layout>
                <c:manualLayout>
                  <c:x val="1.9032921810699589E-2"/>
                  <c:y val="-1.21594757594111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3D0-4412-B8E5-30670E4702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2012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33.5</c:v>
                </c:pt>
                <c:pt idx="1">
                  <c:v>47.4</c:v>
                </c:pt>
                <c:pt idx="2">
                  <c:v>44.6</c:v>
                </c:pt>
                <c:pt idx="3">
                  <c:v>52.2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3D0-4412-B8E5-30670E4702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2077056"/>
        <c:axId val="152078592"/>
        <c:axId val="0"/>
      </c:bar3DChart>
      <c:catAx>
        <c:axId val="1520770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2078592"/>
        <c:crosses val="autoZero"/>
        <c:auto val="1"/>
        <c:lblAlgn val="ctr"/>
        <c:lblOffset val="100"/>
        <c:noMultiLvlLbl val="0"/>
      </c:catAx>
      <c:valAx>
        <c:axId val="152078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2077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697530864197527E-2"/>
                  <c:y val="-1.77715414945240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78C-46C6-8036-E1F7DB399F9F}"/>
                </c:ext>
              </c:extLst>
            </c:dLbl>
            <c:dLbl>
              <c:idx val="1"/>
              <c:layout>
                <c:manualLayout>
                  <c:x val="1.2345679012345678E-2"/>
                  <c:y val="-2.05775743620804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78C-46C6-8036-E1F7DB399F9F}"/>
                </c:ext>
              </c:extLst>
            </c:dLbl>
            <c:dLbl>
              <c:idx val="2"/>
              <c:layout>
                <c:manualLayout>
                  <c:x val="1.3888888888888814E-2"/>
                  <c:y val="-2.52542958080078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78C-46C6-8036-E1F7DB399F9F}"/>
                </c:ext>
              </c:extLst>
            </c:dLbl>
            <c:dLbl>
              <c:idx val="3"/>
              <c:layout>
                <c:manualLayout>
                  <c:x val="9.2592592592592587E-3"/>
                  <c:y val="-2.52542958080078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78C-46C6-8036-E1F7DB399F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2012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56544</c:v>
                </c:pt>
                <c:pt idx="1">
                  <c:v>366117</c:v>
                </c:pt>
                <c:pt idx="2">
                  <c:v>419625</c:v>
                </c:pt>
                <c:pt idx="3">
                  <c:v>516952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78C-46C6-8036-E1F7DB399F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2199552"/>
        <c:axId val="152201088"/>
        <c:axId val="0"/>
      </c:bar3DChart>
      <c:catAx>
        <c:axId val="152199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2201088"/>
        <c:crosses val="autoZero"/>
        <c:auto val="1"/>
        <c:lblAlgn val="ctr"/>
        <c:lblOffset val="100"/>
        <c:noMultiLvlLbl val="0"/>
      </c:catAx>
      <c:valAx>
        <c:axId val="152201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2199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3374485596707781E-2"/>
                  <c:y val="-1.12241314702257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857-40C7-89C1-5540F3AF5CCD}"/>
                </c:ext>
              </c:extLst>
            </c:dLbl>
            <c:dLbl>
              <c:idx val="1"/>
              <c:layout>
                <c:manualLayout>
                  <c:x val="1.1316872427983463E-2"/>
                  <c:y val="-1.77715414945240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857-40C7-89C1-5540F3AF5CCD}"/>
                </c:ext>
              </c:extLst>
            </c:dLbl>
            <c:dLbl>
              <c:idx val="2"/>
              <c:layout>
                <c:manualLayout>
                  <c:x val="1.2345679012345678E-2"/>
                  <c:y val="-1.02887871810402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857-40C7-89C1-5540F3AF5CCD}"/>
                </c:ext>
              </c:extLst>
            </c:dLbl>
            <c:dLbl>
              <c:idx val="3"/>
              <c:layout>
                <c:manualLayout>
                  <c:x val="1.5432098765432098E-2"/>
                  <c:y val="-1.49655086269676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857-40C7-89C1-5540F3AF5C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2012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8711</c:v>
                </c:pt>
                <c:pt idx="1">
                  <c:v>72401</c:v>
                </c:pt>
                <c:pt idx="2">
                  <c:v>86613</c:v>
                </c:pt>
                <c:pt idx="3">
                  <c:v>95689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857-40C7-89C1-5540F3AF5C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7349376"/>
        <c:axId val="157350912"/>
        <c:axId val="0"/>
      </c:bar3DChart>
      <c:catAx>
        <c:axId val="1573493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7350912"/>
        <c:crosses val="autoZero"/>
        <c:auto val="1"/>
        <c:lblAlgn val="ctr"/>
        <c:lblOffset val="100"/>
        <c:noMultiLvlLbl val="0"/>
      </c:catAx>
      <c:valAx>
        <c:axId val="157350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7349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2000" dirty="0"/>
              <a:t>Рост численности работающих на предприятиях</a:t>
            </a:r>
            <a:r>
              <a:rPr lang="ru-RU" sz="2000" dirty="0" smtClean="0"/>
              <a:t>, </a:t>
            </a:r>
            <a:r>
              <a:rPr lang="ru-RU" sz="2000" dirty="0" err="1" smtClean="0"/>
              <a:t>тыс.человек</a:t>
            </a:r>
            <a:endParaRPr lang="ru-RU" sz="2000" dirty="0"/>
          </a:p>
        </c:rich>
      </c:tx>
      <c:layout>
        <c:manualLayout>
          <c:xMode val="edge"/>
          <c:yMode val="edge"/>
          <c:x val="0.15485527850685332"/>
          <c:y val="1.190476190476190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3462561971420268E-2"/>
          <c:y val="0.22639888763904514"/>
          <c:w val="0.89107447506561677"/>
          <c:h val="0.6458435502805254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Рост численности работающих на предприятиях,тыс.человек</c:v>
                </c:pt>
              </c:strCache>
            </c:strRef>
          </c:tx>
          <c:dLbls>
            <c:dLbl>
              <c:idx val="0"/>
              <c:layout>
                <c:manualLayout>
                  <c:x val="-4.1666666666666664E-2"/>
                  <c:y val="-5.16702380993364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6F1-42F5-8B28-5F8BEB40F5F9}"/>
                </c:ext>
              </c:extLst>
            </c:dLbl>
            <c:dLbl>
              <c:idx val="1"/>
              <c:layout>
                <c:manualLayout>
                  <c:x val="-3.9351851851851853E-2"/>
                  <c:y val="-4.76956043993874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6F1-42F5-8B28-5F8BEB40F5F9}"/>
                </c:ext>
              </c:extLst>
            </c:dLbl>
            <c:dLbl>
              <c:idx val="2"/>
              <c:layout>
                <c:manualLayout>
                  <c:x val="-4.6296296296296335E-2"/>
                  <c:y val="-4.37209706994385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6F1-42F5-8B28-5F8BEB40F5F9}"/>
                </c:ext>
              </c:extLst>
            </c:dLbl>
            <c:dLbl>
              <c:idx val="3"/>
              <c:layout>
                <c:manualLayout>
                  <c:x val="-4.6296296296296419E-2"/>
                  <c:y val="-6.35941391991833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6F1-42F5-8B28-5F8BEB40F5F9}"/>
                </c:ext>
              </c:extLst>
            </c:dLbl>
            <c:dLbl>
              <c:idx val="4"/>
              <c:layout>
                <c:manualLayout>
                  <c:x val="-4.3981481481481483E-2"/>
                  <c:y val="-5.96195054992343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6F1-42F5-8B28-5F8BEB40F5F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1519</c:v>
                </c:pt>
                <c:pt idx="1">
                  <c:v>1623</c:v>
                </c:pt>
                <c:pt idx="2">
                  <c:v>1791</c:v>
                </c:pt>
                <c:pt idx="3">
                  <c:v>1767</c:v>
                </c:pt>
                <c:pt idx="4">
                  <c:v>1913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6F1-42F5-8B28-5F8BEB40F5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5153664"/>
        <c:axId val="237933312"/>
      </c:lineChart>
      <c:catAx>
        <c:axId val="215153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37933312"/>
        <c:crosses val="autoZero"/>
        <c:auto val="1"/>
        <c:lblAlgn val="ctr"/>
        <c:lblOffset val="100"/>
        <c:noMultiLvlLbl val="0"/>
      </c:catAx>
      <c:valAx>
        <c:axId val="2379333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515366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оборота розничной торговли по крупным и средним предприятиям, млн. руб.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60</c:v>
                </c:pt>
                <c:pt idx="1">
                  <c:v>108.9</c:v>
                </c:pt>
                <c:pt idx="2">
                  <c:v>112.4</c:v>
                </c:pt>
                <c:pt idx="3">
                  <c:v>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CF-4BE6-A2B9-B89C4503FD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8023808"/>
        <c:axId val="238025344"/>
      </c:barChart>
      <c:catAx>
        <c:axId val="238023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8025344"/>
        <c:crosses val="autoZero"/>
        <c:auto val="1"/>
        <c:lblAlgn val="ctr"/>
        <c:lblOffset val="100"/>
        <c:noMultiLvlLbl val="0"/>
      </c:catAx>
      <c:valAx>
        <c:axId val="238025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8023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Динамика роста среднемесячной заработной платы,руб.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8620438369699058E-4"/>
                  <c:y val="-0.282453819003434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014-4AD4-A67A-28C0AE536FE1}"/>
                </c:ext>
              </c:extLst>
            </c:dLbl>
            <c:dLbl>
              <c:idx val="1"/>
              <c:layout>
                <c:manualLayout>
                  <c:x val="-4.8158386689017901E-3"/>
                  <c:y val="-0.292982787761414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014-4AD4-A67A-28C0AE536FE1}"/>
                </c:ext>
              </c:extLst>
            </c:dLbl>
            <c:dLbl>
              <c:idx val="2"/>
              <c:layout>
                <c:manualLayout>
                  <c:x val="-4.4432623008023716E-3"/>
                  <c:y val="-0.314250751950760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014-4AD4-A67A-28C0AE536FE1}"/>
                </c:ext>
              </c:extLst>
            </c:dLbl>
            <c:dLbl>
              <c:idx val="3"/>
              <c:layout>
                <c:manualLayout>
                  <c:x val="-1.9424921755609905E-3"/>
                  <c:y val="-0.306766617255128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014-4AD4-A67A-28C0AE536FE1}"/>
                </c:ext>
              </c:extLst>
            </c:dLbl>
            <c:dLbl>
              <c:idx val="4"/>
              <c:layout>
                <c:manualLayout>
                  <c:x val="0"/>
                  <c:y val="-0.342538304996313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014-4AD4-A67A-28C0AE536FE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28081.5</c:v>
                </c:pt>
                <c:pt idx="1">
                  <c:v>29011</c:v>
                </c:pt>
                <c:pt idx="2">
                  <c:v>32412.1</c:v>
                </c:pt>
                <c:pt idx="3">
                  <c:v>32257.3</c:v>
                </c:pt>
                <c:pt idx="4">
                  <c:v>34511.5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014-4AD4-A67A-28C0AE536F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38228992"/>
        <c:axId val="238230528"/>
      </c:barChart>
      <c:catAx>
        <c:axId val="2382289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38230528"/>
        <c:crosses val="autoZero"/>
        <c:auto val="1"/>
        <c:lblAlgn val="ctr"/>
        <c:lblOffset val="100"/>
        <c:noMultiLvlLbl val="0"/>
      </c:catAx>
      <c:valAx>
        <c:axId val="238230528"/>
        <c:scaling>
          <c:orientation val="minMax"/>
        </c:scaling>
        <c:delete val="0"/>
        <c:axPos val="l"/>
        <c:majorGridlines>
          <c:spPr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c:spPr>
        </c:majorGridlines>
        <c:numFmt formatCode="General" sourceLinked="1"/>
        <c:majorTickMark val="out"/>
        <c:minorTickMark val="none"/>
        <c:tickLblPos val="nextTo"/>
        <c:crossAx val="23822899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/>
              <a:t>Объем отгруженных товаров собственного производства, </a:t>
            </a:r>
            <a:r>
              <a:rPr lang="ru-RU" sz="1600" dirty="0" err="1"/>
              <a:t>млр</a:t>
            </a:r>
            <a:r>
              <a:rPr lang="ru-RU" sz="1600" dirty="0"/>
              <a:t>. руб.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отгруженных товаров собственного производства, млр. руб.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B prst="relaxedInse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5.2</c:v>
                </c:pt>
                <c:pt idx="1">
                  <c:v>7.8</c:v>
                </c:pt>
                <c:pt idx="2">
                  <c:v>9.9</c:v>
                </c:pt>
                <c:pt idx="3">
                  <c:v>10.1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3A-4D00-A85F-5A9CD4F3C78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38444928"/>
        <c:axId val="238447616"/>
      </c:barChart>
      <c:catAx>
        <c:axId val="238444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8447616"/>
        <c:crosses val="autoZero"/>
        <c:auto val="1"/>
        <c:lblAlgn val="ctr"/>
        <c:lblOffset val="100"/>
        <c:noMultiLvlLbl val="0"/>
      </c:catAx>
      <c:valAx>
        <c:axId val="238447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8444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5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jpe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0.038</cdr:x>
      <cdr:y>0.14063</cdr:y>
    </cdr:from>
    <cdr:to>
      <cdr:x>0.238</cdr:x>
      <cdr:y>0.50581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10655" y="399886"/>
          <a:ext cx="1108710" cy="10383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0.13041</cdr:x>
      <cdr:y>0.19428</cdr:y>
    </cdr:from>
    <cdr:to>
      <cdr:x>0.22509</cdr:x>
      <cdr:y>0.29477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722934" y="552451"/>
          <a:ext cx="524864" cy="285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0.26875</cdr:x>
      <cdr:y>0.29063</cdr:y>
    </cdr:from>
    <cdr:to>
      <cdr:x>0.46875</cdr:x>
      <cdr:y>0.59063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228725" y="88582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0.30069</cdr:x>
      <cdr:y>0.20768</cdr:y>
    </cdr:from>
    <cdr:to>
      <cdr:x>0.38488</cdr:x>
      <cdr:y>0.32157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666890" y="590550"/>
          <a:ext cx="466710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b="1" dirty="0">
            <a:latin typeface="+mn-lt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0.46392</cdr:x>
      <cdr:y>0.06364</cdr:y>
    </cdr:from>
    <cdr:to>
      <cdr:x>0.56186</cdr:x>
      <cdr:y>0.15409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571764" y="180975"/>
          <a:ext cx="542911" cy="2571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0.62541</cdr:x>
      <cdr:y>0.25808</cdr:y>
    </cdr:from>
    <cdr:to>
      <cdr:x>0.70275</cdr:x>
      <cdr:y>0.37182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3466992" y="733858"/>
          <a:ext cx="428733" cy="3234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b="1" dirty="0"/>
        </a:p>
      </cdr:txBody>
    </cdr:sp>
  </cdr:relSizeAnchor>
  <cdr:relSizeAnchor xmlns:cdr="http://schemas.openxmlformats.org/drawingml/2006/chartDrawing">
    <cdr:from>
      <cdr:x>0.77835</cdr:x>
      <cdr:y>0.15409</cdr:y>
    </cdr:from>
    <cdr:to>
      <cdr:x>0.88316</cdr:x>
      <cdr:y>0.24788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4314826" y="438150"/>
          <a:ext cx="581024" cy="266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0.17692</cdr:x>
      <cdr:y>0</cdr:y>
    </cdr:from>
    <cdr:to>
      <cdr:x>0.86373</cdr:x>
      <cdr:y>0.32152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980831" y="0"/>
          <a:ext cx="3807693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0.09445</cdr:x>
      <cdr:y>0.03658</cdr:y>
    </cdr:from>
    <cdr:to>
      <cdr:x>0.25939</cdr:x>
      <cdr:y>0.3581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523588" y="104016"/>
          <a:ext cx="914353" cy="9142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0.13058</cdr:x>
      <cdr:y>0.07109</cdr:y>
    </cdr:from>
    <cdr:to>
      <cdr:x>0.29552</cdr:x>
      <cdr:y>0.3926</cdr:y>
    </cdr:to>
    <cdr:sp macro="" textlink="">
      <cdr:nvSpPr>
        <cdr:cNvPr id="24" name="TextBox 23"/>
        <cdr:cNvSpPr txBox="1"/>
      </cdr:nvSpPr>
      <cdr:spPr>
        <a:xfrm xmlns:a="http://schemas.openxmlformats.org/drawingml/2006/main">
          <a:off x="723946" y="20216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0.28474</cdr:x>
      <cdr:y>0.00745</cdr:y>
    </cdr:from>
    <cdr:to>
      <cdr:x>0.44968</cdr:x>
      <cdr:y>0.32897</cdr:y>
    </cdr:to>
    <cdr:sp macro="" textlink="">
      <cdr:nvSpPr>
        <cdr:cNvPr id="25" name="TextBox 24"/>
        <cdr:cNvSpPr txBox="1"/>
      </cdr:nvSpPr>
      <cdr:spPr>
        <a:xfrm xmlns:a="http://schemas.openxmlformats.org/drawingml/2006/main">
          <a:off x="1578600" y="2119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0.45761</cdr:x>
      <cdr:y>0.08681</cdr:y>
    </cdr:from>
    <cdr:to>
      <cdr:x>0.62255</cdr:x>
      <cdr:y>0.40833</cdr:y>
    </cdr:to>
    <cdr:sp macro="" textlink="">
      <cdr:nvSpPr>
        <cdr:cNvPr id="26" name="TextBox 25"/>
        <cdr:cNvSpPr txBox="1"/>
      </cdr:nvSpPr>
      <cdr:spPr>
        <a:xfrm xmlns:a="http://schemas.openxmlformats.org/drawingml/2006/main">
          <a:off x="2537016" y="2469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0.63801</cdr:x>
      <cdr:y>0.13705</cdr:y>
    </cdr:from>
    <cdr:to>
      <cdr:x>0.80295</cdr:x>
      <cdr:y>0.45857</cdr:y>
    </cdr:to>
    <cdr:sp macro="" textlink="">
      <cdr:nvSpPr>
        <cdr:cNvPr id="27" name="TextBox 26"/>
        <cdr:cNvSpPr txBox="1"/>
      </cdr:nvSpPr>
      <cdr:spPr>
        <a:xfrm xmlns:a="http://schemas.openxmlformats.org/drawingml/2006/main">
          <a:off x="3537141" y="38977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0.78792</cdr:x>
      <cdr:y>0.12065</cdr:y>
    </cdr:from>
    <cdr:to>
      <cdr:x>0.95285</cdr:x>
      <cdr:y>0.44217</cdr:y>
    </cdr:to>
    <cdr:sp macro="" textlink="">
      <cdr:nvSpPr>
        <cdr:cNvPr id="28" name="TextBox 27"/>
        <cdr:cNvSpPr txBox="1"/>
      </cdr:nvSpPr>
      <cdr:spPr>
        <a:xfrm xmlns:a="http://schemas.openxmlformats.org/drawingml/2006/main">
          <a:off x="4368214" y="34313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0.4505</cdr:x>
      <cdr:y>0.0908</cdr:y>
    </cdr:from>
    <cdr:to>
      <cdr:x>0.61543</cdr:x>
      <cdr:y>0.41232</cdr:y>
    </cdr:to>
    <cdr:sp macro="" textlink="">
      <cdr:nvSpPr>
        <cdr:cNvPr id="29" name="TextBox 28"/>
        <cdr:cNvSpPr txBox="1"/>
      </cdr:nvSpPr>
      <cdr:spPr>
        <a:xfrm xmlns:a="http://schemas.openxmlformats.org/drawingml/2006/main">
          <a:off x="2497566" y="25822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0.63519</cdr:x>
      <cdr:y>0.12735</cdr:y>
    </cdr:from>
    <cdr:to>
      <cdr:x>0.80012</cdr:x>
      <cdr:y>0.44887</cdr:y>
    </cdr:to>
    <cdr:sp macro="" textlink="">
      <cdr:nvSpPr>
        <cdr:cNvPr id="30" name="TextBox 29"/>
        <cdr:cNvSpPr txBox="1"/>
      </cdr:nvSpPr>
      <cdr:spPr>
        <a:xfrm xmlns:a="http://schemas.openxmlformats.org/drawingml/2006/main">
          <a:off x="3521472" y="36218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</cdr:x>
      <cdr:y>0.34167</cdr:y>
    </cdr:from>
    <cdr:to>
      <cdr:x>0.18557</cdr:x>
      <cdr:y>0.66236</cdr:y>
    </cdr:to>
    <cdr:sp macro="" textlink="">
      <cdr:nvSpPr>
        <cdr:cNvPr id="36" name="TextBox 35"/>
        <cdr:cNvSpPr txBox="1"/>
      </cdr:nvSpPr>
      <cdr:spPr>
        <a:xfrm xmlns:a="http://schemas.openxmlformats.org/drawingml/2006/main">
          <a:off x="0" y="971549"/>
          <a:ext cx="1028700" cy="9118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9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0.46949</cdr:x>
      <cdr:y>0.08125</cdr:y>
    </cdr:from>
    <cdr:to>
      <cdr:x>0.5339</cdr:x>
      <cdr:y>0.19688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638424" y="247650"/>
          <a:ext cx="361951" cy="3524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0.6322</cdr:x>
      <cdr:y>0.06563</cdr:y>
    </cdr:from>
    <cdr:to>
      <cdr:x>0.71864</cdr:x>
      <cdr:y>0.1625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552825" y="200025"/>
          <a:ext cx="485775" cy="295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0.78821</cdr:x>
      <cdr:y>0.11125</cdr:y>
    </cdr:from>
    <cdr:to>
      <cdr:x>0.98821</cdr:x>
      <cdr:y>0.41125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603711" y="33909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0.78136</cdr:x>
      <cdr:y>0</cdr:y>
    </cdr:from>
    <cdr:to>
      <cdr:x>0.88475</cdr:x>
      <cdr:y>0.08438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391025" y="0"/>
          <a:ext cx="581025" cy="2571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0.27288</cdr:x>
      <cdr:y>0.125</cdr:y>
    </cdr:from>
    <cdr:to>
      <cdr:x>0.36441</cdr:x>
      <cdr:y>0.23125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533525" y="381000"/>
          <a:ext cx="514350" cy="3238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0.00063</cdr:x>
      <cdr:y>0</cdr:y>
    </cdr:from>
    <cdr:to>
      <cdr:x>1</cdr:x>
      <cdr:y>1</cdr:y>
    </cdr:to>
    <cdr:pic>
      <cdr:nvPicPr>
        <cdr:cNvPr id="3" name="Picture 2" descr="&amp;Scy;&amp;ocy;&amp;tscy;&amp;icy;&amp;acy;&amp;lcy;&amp;softcy;&amp;ncy;&amp;acy;&amp;yacy; &amp;zcy;&amp;acy;&amp;shchcy;&amp;icy;&amp;tcy;&amp;acy; &amp;ncy;&amp;acy;&amp;scy;&amp;iecy;&amp;lcy;&amp;iecy;&amp;ncy;&amp;icy;&amp;yacy; - - &amp;Ocy;&amp;fcy;&amp;icy;&amp;tscy;&amp;icy;&amp;acy;&amp;lcy;&amp;softcy;&amp;ncy;&amp;ycy;&amp;jcy; &amp;scy;&amp;acy;&amp;jcy;&amp;tcy; &amp;acy;&amp;dcy;&amp;mcy;&amp;icy;&amp;ncy;&amp;icy;&amp;scy;&amp;tcy;&amp;rcy;&amp;acy;&amp;tscy;&amp;icy;&amp;icy; ..."/>
        <cdr:cNvPicPr>
          <a:picLocks xmlns:a="http://schemas.openxmlformats.org/drawingml/2006/main" noChangeAspect="1" noChangeArrowheads="1"/>
        </cdr:cNvPicPr>
      </cdr:nvPicPr>
      <cdr:blipFill rotWithShape="1"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50000"/>
        <a:stretch xmlns:a="http://schemas.openxmlformats.org/drawingml/2006/main"/>
      </cdr:blipFill>
      <cdr:spPr bwMode="auto">
        <a:xfrm xmlns:a="http://schemas.openxmlformats.org/drawingml/2006/main">
          <a:off x="2826" y="0"/>
          <a:ext cx="4482128" cy="2682428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  <a:effectLst xmlns:a="http://schemas.openxmlformats.org/drawingml/2006/main">
          <a:softEdge rad="112500"/>
        </a:effectLst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</cdr:pic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0.43027</cdr:x>
      <cdr:y>0.2029</cdr:y>
    </cdr:from>
    <cdr:to>
      <cdr:x>0.48765</cdr:x>
      <cdr:y>0.27235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779912" y="1008112"/>
          <a:ext cx="504082" cy="345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dirty="0" smtClean="0"/>
            <a:t>76%</a:t>
          </a:r>
          <a:endParaRPr lang="ru-RU" sz="1400" dirty="0"/>
        </a:p>
      </cdr:txBody>
    </cdr:sp>
  </cdr:relSizeAnchor>
  <cdr:relSizeAnchor xmlns:cdr="http://schemas.openxmlformats.org/drawingml/2006/chartDrawing">
    <cdr:from>
      <cdr:x>0.22131</cdr:x>
      <cdr:y>0.31944</cdr:y>
    </cdr:from>
    <cdr:to>
      <cdr:x>0.27869</cdr:x>
      <cdr:y>0.38889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944216" y="1656184"/>
          <a:ext cx="504056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dirty="0" smtClean="0"/>
            <a:t>62%</a:t>
          </a:r>
          <a:endParaRPr lang="ru-RU" sz="14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46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1750" y="0"/>
            <a:ext cx="293846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6819F53-FA98-4615-97B3-C3A038B9BD9B}" type="datetimeFigureOut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38463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1750" y="9378950"/>
            <a:ext cx="2938463" cy="4937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B808976E-1F43-465E-B6B0-329E0CCB3CC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75301447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46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1750" y="0"/>
            <a:ext cx="293846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8F3BFFA-9012-46F1-8CA9-9D0F3DA1681E}" type="datetimeFigureOut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1363"/>
            <a:ext cx="493712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7863" y="4691063"/>
            <a:ext cx="5426075" cy="4443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38463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1750" y="9378950"/>
            <a:ext cx="2938463" cy="4937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D165F121-30D5-4AE6-811F-85ED4E70A4B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894979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1363"/>
            <a:ext cx="4937125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6628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130300" y="685712"/>
            <a:ext cx="4478814" cy="371998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/>
          </p:nvPr>
        </p:nvSpPr>
        <p:spPr>
          <a:xfrm>
            <a:off x="678180" y="4690269"/>
            <a:ext cx="5346947" cy="4359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1363"/>
            <a:ext cx="4937125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7892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>
            <a:off x="0" y="3498850"/>
            <a:ext cx="6862763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5" name="Группа 15"/>
          <p:cNvGrpSpPr>
            <a:grpSpLocks/>
          </p:cNvGrpSpPr>
          <p:nvPr/>
        </p:nvGrpSpPr>
        <p:grpSpPr bwMode="auto">
          <a:xfrm>
            <a:off x="-2381" y="3714751"/>
            <a:ext cx="6860381" cy="1433513"/>
            <a:chOff x="-3765" y="4832896"/>
            <a:chExt cx="9147765" cy="2032192"/>
          </a:xfrm>
        </p:grpSpPr>
        <p:sp>
          <p:nvSpPr>
            <p:cNvPr id="6" name="Полилиния 5"/>
            <p:cNvSpPr>
              <a:spLocks/>
            </p:cNvSpPr>
            <p:nvPr/>
          </p:nvSpPr>
          <p:spPr bwMode="auto">
            <a:xfrm>
              <a:off x="1687032" y="4832896"/>
              <a:ext cx="7456968" cy="51986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7" name="Полилиния 18"/>
            <p:cNvSpPr>
              <a:spLocks/>
            </p:cNvSpPr>
            <p:nvPr/>
          </p:nvSpPr>
          <p:spPr bwMode="auto">
            <a:xfrm>
              <a:off x="35926" y="5134461"/>
              <a:ext cx="9108074" cy="839433"/>
            </a:xfrm>
            <a:custGeom>
              <a:avLst/>
              <a:gdLst>
                <a:gd name="T0" fmla="*/ 0 w 5760"/>
                <a:gd name="T1" fmla="*/ 0 h 528"/>
                <a:gd name="T2" fmla="*/ 2147483647 w 5760"/>
                <a:gd name="T3" fmla="*/ 0 h 528"/>
                <a:gd name="T4" fmla="*/ 2147483647 w 5760"/>
                <a:gd name="T5" fmla="*/ 2147483647 h 528"/>
                <a:gd name="T6" fmla="*/ 2147483647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14350" y="1314452"/>
            <a:ext cx="5829300" cy="1372321"/>
          </a:xfrm>
        </p:spPr>
        <p:txBody>
          <a:bodyPr anchor="b"/>
          <a:lstStyle>
            <a:lvl1pPr algn="r">
              <a:defRPr sz="36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14350" y="2708705"/>
            <a:ext cx="5829300" cy="899778"/>
          </a:xfrm>
        </p:spPr>
        <p:txBody>
          <a:bodyPr lIns="45720" rIns="45720"/>
          <a:lstStyle>
            <a:lvl1pPr marL="0" marR="48006" indent="0" algn="r">
              <a:buNone/>
              <a:defRPr>
                <a:solidFill>
                  <a:schemeClr val="tx2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  <a:extLst/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1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2C9ECE84-16BA-4D37-9933-919BA9F5AB65}" type="datetime1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12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66795BE-1207-4A9E-9863-00E0CBBAE9B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381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1110998"/>
            <a:ext cx="6172200" cy="328955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ABF81-DD45-4748-861C-362C213CE05E}" type="datetime1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702F10-658B-467B-89F2-6D3DDD25865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72153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133010" y="205981"/>
            <a:ext cx="1333103" cy="419457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205981"/>
            <a:ext cx="4743450" cy="419457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54E44-11A8-49AF-ACC6-85EE9E94B459}" type="datetime1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4E9679-F0FB-412B-A938-ED469486847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5109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, подзаголовок и текс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1753" y="1520688"/>
            <a:ext cx="5698264" cy="2770326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571753" y="974881"/>
            <a:ext cx="5698264" cy="540939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050">
                <a:solidFill>
                  <a:schemeClr val="accent6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62227" y="304800"/>
            <a:ext cx="5700095" cy="268728"/>
          </a:xfrm>
        </p:spPr>
        <p:txBody>
          <a:bodyPr lIns="0" tIns="0" rIns="0" bIns="0" anchor="t" anchorCtr="0"/>
          <a:lstStyle>
            <a:lvl1pPr algn="l">
              <a:defRPr sz="1350" cap="all" baseline="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5697141" y="4614864"/>
            <a:ext cx="656034" cy="274637"/>
          </a:xfrm>
        </p:spPr>
        <p:txBody>
          <a:bodyPr lIns="77925" tIns="38963" rIns="77925" bIns="38963"/>
          <a:lstStyle>
            <a:lvl1pPr>
              <a:defRPr sz="1050">
                <a:solidFill>
                  <a:srgbClr val="C07B8A"/>
                </a:solidFill>
              </a:defRPr>
            </a:lvl1pPr>
          </a:lstStyle>
          <a:p>
            <a:fld id="{A83DAFB2-8EEB-4A5E-8C00-DECAC6C8BEB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78063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D61E2-44B0-4FB1-8F38-463EB0848B91}" type="datetime1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D30149-D776-43EB-940E-FCB68560F88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22352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10"/>
          <p:cNvSpPr/>
          <p:nvPr/>
        </p:nvSpPr>
        <p:spPr>
          <a:xfrm>
            <a:off x="2727722" y="2254250"/>
            <a:ext cx="136922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5" name="Нашивка 11"/>
          <p:cNvSpPr/>
          <p:nvPr/>
        </p:nvSpPr>
        <p:spPr>
          <a:xfrm>
            <a:off x="2587228" y="2254250"/>
            <a:ext cx="138113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82" y="794784"/>
            <a:ext cx="5829300" cy="1371600"/>
          </a:xfrm>
        </p:spPr>
        <p:txBody>
          <a:bodyPr anchor="b"/>
          <a:lstStyle>
            <a:lvl1pPr algn="r">
              <a:buNone/>
              <a:defRPr sz="36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942035" y="2198784"/>
            <a:ext cx="3429000" cy="1091166"/>
          </a:xfrm>
        </p:spPr>
        <p:txBody>
          <a:bodyPr/>
          <a:lstStyle>
            <a:lvl1pPr marL="0" indent="0" algn="l">
              <a:buNone/>
              <a:defRPr sz="1725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56E7F57-BEC0-42CA-B62B-AD8F5412026F}" type="datetime1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423035-D397-41B9-8A58-0F834D02F05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152156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1110997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1110997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818CC59-37D7-43CD-BA0A-0BB3666EA9B2}" type="datetime1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CE023B-EAAB-44D7-B22C-26E62F5CB2D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57196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204788"/>
            <a:ext cx="6172200" cy="85725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4057650"/>
            <a:ext cx="3030141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3483771" y="4057650"/>
            <a:ext cx="3031331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42900" y="1083221"/>
            <a:ext cx="3030141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70" y="1083221"/>
            <a:ext cx="3031331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9043749-0489-4F91-A61F-7CA0F0C7FFCE}" type="datetime1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8DB8E3-B1EC-442B-99BD-F1214633967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026260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A903E99-6D5D-4394-85E3-5D4D9873ACE7}" type="datetime1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AD2A85-185B-46D0-8368-981E92107D7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3652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2EE4B-0EDA-42DD-B1BE-0F66ACD27251}" type="datetime1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3403AE-4DD7-4231-9851-4ECA4E69A81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9990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657600"/>
            <a:ext cx="5611332" cy="3429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1875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314700" y="4016327"/>
            <a:ext cx="2980944" cy="685800"/>
          </a:xfrm>
        </p:spPr>
        <p:txBody>
          <a:bodyPr/>
          <a:lstStyle>
            <a:lvl1pPr marL="0" indent="0" algn="r">
              <a:buNone/>
              <a:defRPr sz="120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685800" y="205740"/>
            <a:ext cx="5609844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54B5C27-9FFB-481C-829F-ACE85B122CD2}" type="datetime1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961AC6-2C2A-4DB3-9723-88193E03412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20441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4"/>
          <p:cNvSpPr>
            <a:spLocks/>
          </p:cNvSpPr>
          <p:nvPr/>
        </p:nvSpPr>
        <p:spPr bwMode="auto">
          <a:xfrm>
            <a:off x="375047" y="4459288"/>
            <a:ext cx="3705225" cy="6905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Полилиния 15"/>
          <p:cNvSpPr>
            <a:spLocks/>
          </p:cNvSpPr>
          <p:nvPr/>
        </p:nvSpPr>
        <p:spPr bwMode="auto">
          <a:xfrm>
            <a:off x="364331" y="4454525"/>
            <a:ext cx="2768204" cy="700088"/>
          </a:xfrm>
          <a:custGeom>
            <a:avLst/>
            <a:gdLst>
              <a:gd name="T0" fmla="*/ 0 w 5591"/>
              <a:gd name="T1" fmla="*/ 0 h 588"/>
              <a:gd name="T2" fmla="*/ 2147483647 w 5591"/>
              <a:gd name="T3" fmla="*/ 0 h 588"/>
              <a:gd name="T4" fmla="*/ 2147483647 w 5591"/>
              <a:gd name="T5" fmla="*/ 2147483647 h 588"/>
              <a:gd name="T6" fmla="*/ 2147483647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Прямоугольный треугольник 6"/>
          <p:cNvSpPr>
            <a:spLocks/>
          </p:cNvSpPr>
          <p:nvPr/>
        </p:nvSpPr>
        <p:spPr bwMode="auto">
          <a:xfrm>
            <a:off x="-4532" y="4343441"/>
            <a:ext cx="2551736" cy="810651"/>
          </a:xfrm>
          <a:prstGeom prst="rtTriangle">
            <a:avLst/>
          </a:prstGeom>
          <a:blipFill>
            <a:blip r:embed="rId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-6928" y="4340805"/>
            <a:ext cx="2554132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Нашивка 18"/>
          <p:cNvSpPr/>
          <p:nvPr/>
        </p:nvSpPr>
        <p:spPr>
          <a:xfrm>
            <a:off x="6498432" y="3741738"/>
            <a:ext cx="136922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0" name="Нашивка 19"/>
          <p:cNvSpPr/>
          <p:nvPr/>
        </p:nvSpPr>
        <p:spPr>
          <a:xfrm>
            <a:off x="6357938" y="3741738"/>
            <a:ext cx="136922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55924" y="4082552"/>
            <a:ext cx="5372100" cy="486174"/>
          </a:xfrm>
          <a:noFill/>
        </p:spPr>
        <p:txBody>
          <a:bodyPr tIns="0"/>
          <a:lstStyle>
            <a:lvl1pPr marL="0" marR="13716" indent="0" algn="r">
              <a:buNone/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1450" y="142476"/>
            <a:ext cx="6515100" cy="329184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extLst/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50" y="3648842"/>
            <a:ext cx="6056574" cy="422004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225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1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42C9D242-8326-40B0-8DEF-2E415DE32117}" type="datetime1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42F8A2-443B-4CF0-86B4-14D7544BFE6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47646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375047" y="4459288"/>
            <a:ext cx="3705225" cy="6905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027" name="Полилиния 11"/>
          <p:cNvSpPr>
            <a:spLocks/>
          </p:cNvSpPr>
          <p:nvPr/>
        </p:nvSpPr>
        <p:spPr bwMode="auto">
          <a:xfrm>
            <a:off x="364331" y="4454525"/>
            <a:ext cx="2768204" cy="700088"/>
          </a:xfrm>
          <a:custGeom>
            <a:avLst/>
            <a:gdLst>
              <a:gd name="T0" fmla="*/ 0 w 5591"/>
              <a:gd name="T1" fmla="*/ 0 h 588"/>
              <a:gd name="T2" fmla="*/ 2147483647 w 5591"/>
              <a:gd name="T3" fmla="*/ 0 h 588"/>
              <a:gd name="T4" fmla="*/ 2147483647 w 5591"/>
              <a:gd name="T5" fmla="*/ 2147483647 h 588"/>
              <a:gd name="T6" fmla="*/ 2147483647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4532" y="4343441"/>
            <a:ext cx="2551736" cy="810651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6928" y="4340805"/>
            <a:ext cx="2554132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42900" y="206375"/>
            <a:ext cx="61722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33" name="Текст 29"/>
          <p:cNvSpPr>
            <a:spLocks noGrp="1"/>
          </p:cNvSpPr>
          <p:nvPr>
            <p:ph type="body" idx="1"/>
          </p:nvPr>
        </p:nvSpPr>
        <p:spPr bwMode="auto">
          <a:xfrm>
            <a:off x="342900" y="1111251"/>
            <a:ext cx="61722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5045869" y="4805364"/>
            <a:ext cx="1439466" cy="274637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750">
                <a:solidFill>
                  <a:schemeClr val="tx1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fld id="{4A09ED35-D97B-4D90-B604-4E5C275EB0B0}" type="datetime1">
              <a:rPr lang="ru-RU"/>
              <a:pPr>
                <a:defRPr/>
              </a:pPr>
              <a:t>19.02.2020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284935" y="4805364"/>
            <a:ext cx="1763315" cy="274637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750">
                <a:solidFill>
                  <a:schemeClr val="tx1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6485335" y="4805364"/>
            <a:ext cx="275034" cy="27463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750"/>
            </a:lvl1pPr>
          </a:lstStyle>
          <a:p>
            <a:fld id="{86BA5915-DE5C-49AD-955A-E9490654188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772" r:id="rId1"/>
    <p:sldLayoutId id="2147488768" r:id="rId2"/>
    <p:sldLayoutId id="2147488773" r:id="rId3"/>
    <p:sldLayoutId id="2147488774" r:id="rId4"/>
    <p:sldLayoutId id="2147488775" r:id="rId5"/>
    <p:sldLayoutId id="2147488776" r:id="rId6"/>
    <p:sldLayoutId id="2147488769" r:id="rId7"/>
    <p:sldLayoutId id="2147488777" r:id="rId8"/>
    <p:sldLayoutId id="2147488778" r:id="rId9"/>
    <p:sldLayoutId id="2147488770" r:id="rId10"/>
    <p:sldLayoutId id="2147488771" r:id="rId11"/>
    <p:sldLayoutId id="2147488779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75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273844" indent="-191691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SzPct val="68000"/>
        <a:buFont typeface="Wingdings 3" panose="05040102010807070707" pitchFamily="18" charset="2"/>
        <a:buChar char="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65535" indent="-171450" algn="l" rtl="0" eaLnBrk="0" fontAlgn="base" hangingPunct="0">
        <a:spcBef>
          <a:spcPts val="244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644129" indent="-171450" algn="l" rtl="0" eaLnBrk="0" fontAlgn="base" hangingPunct="0">
        <a:spcBef>
          <a:spcPts val="263"/>
        </a:spcBef>
        <a:spcAft>
          <a:spcPct val="0"/>
        </a:spcAft>
        <a:buClr>
          <a:schemeClr val="accent2"/>
        </a:buClr>
        <a:buSzPct val="100000"/>
        <a:buFont typeface="Wingdings 2" panose="05020102010507070707" pitchFamily="18" charset="2"/>
        <a:buChar char=""/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1450" algn="l" rtl="0" eaLnBrk="0" fontAlgn="base" hangingPunct="0">
        <a:spcBef>
          <a:spcPts val="263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71450" algn="l" rtl="0" eaLnBrk="0" fontAlgn="base" hangingPunct="0">
        <a:spcBef>
          <a:spcPts val="263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20015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54305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71450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51.png"/><Relationship Id="rId4" Type="http://schemas.openxmlformats.org/officeDocument/2006/relationships/chart" Target="../charts/char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4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microsoft.com/office/2007/relationships/hdphoto" Target="../media/hdphoto6.wdp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4.png"/><Relationship Id="rId5" Type="http://schemas.openxmlformats.org/officeDocument/2006/relationships/image" Target="../media/image93.jpeg"/><Relationship Id="rId4" Type="http://schemas.microsoft.com/office/2007/relationships/hdphoto" Target="../media/hdphoto5.wd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7.wdp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4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4"/>
          <p:cNvSpPr/>
          <p:nvPr/>
        </p:nvSpPr>
        <p:spPr>
          <a:xfrm flipH="1">
            <a:off x="4644629" y="3057525"/>
            <a:ext cx="2228850" cy="49291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endParaRPr lang="ru-RU" altLang="ru-RU" sz="1050" dirty="0">
              <a:solidFill>
                <a:srgbClr val="3399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941168" y="123478"/>
            <a:ext cx="1975247" cy="25479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050" dirty="0">
                <a:solidFill>
                  <a:srgbClr val="3399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19 февраля 2020 года</a:t>
            </a:r>
          </a:p>
        </p:txBody>
      </p:sp>
      <p:sp>
        <p:nvSpPr>
          <p:cNvPr id="13" name="Заголовок 1"/>
          <p:cNvSpPr>
            <a:spLocks noGrp="1"/>
          </p:cNvSpPr>
          <p:nvPr>
            <p:ph type="ctrTitle"/>
          </p:nvPr>
        </p:nvSpPr>
        <p:spPr>
          <a:xfrm>
            <a:off x="476671" y="1946821"/>
            <a:ext cx="6102954" cy="1110704"/>
          </a:xfrm>
          <a:prstGeom prst="roundRect">
            <a:avLst/>
          </a:prstGeo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200" spc="-1" dirty="0">
                <a:solidFill>
                  <a:srgbClr val="33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«О деятельности Администрации Конышевского района за 2018-2019 годы и на ближайшую перспективу»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1409" y="4227934"/>
            <a:ext cx="6873479" cy="707886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ru-RU" alt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Новиков Дмитрий Александрович – </a:t>
            </a:r>
          </a:p>
          <a:p>
            <a:pPr algn="ctr">
              <a:defRPr/>
            </a:pPr>
            <a:r>
              <a:rPr lang="ru-RU" alt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Глава Конышевского района Курской области</a:t>
            </a:r>
            <a:endParaRPr lang="ru-RU" altLang="ru-RU" sz="2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366" y="246038"/>
            <a:ext cx="1327563" cy="14247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645" y="2788361"/>
            <a:ext cx="2904715" cy="2178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57905" y="765759"/>
            <a:ext cx="5700095" cy="268728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10</a:t>
            </a:fld>
            <a:endParaRPr lang="ru-RU" alt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808" y="661817"/>
            <a:ext cx="3744416" cy="2493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3"/>
          <p:cNvSpPr txBox="1">
            <a:spLocks/>
          </p:cNvSpPr>
          <p:nvPr/>
        </p:nvSpPr>
        <p:spPr>
          <a:xfrm>
            <a:off x="653080" y="216511"/>
            <a:ext cx="5700095" cy="268728"/>
          </a:xfrm>
          <a:prstGeom prst="rect">
            <a:avLst/>
          </a:prstGeom>
        </p:spPr>
        <p:txBody>
          <a:bodyPr vert="horz" lIns="0" tIns="0" rIns="0" bIns="0" anchor="t" anchorCtr="0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350" b="1" kern="1200" cap="all" baseline="0">
                <a:solidFill>
                  <a:schemeClr val="accent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75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75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75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75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3075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3075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3075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3075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/>
            <a:r>
              <a:rPr lang="ru-RU" sz="2000" dirty="0" smtClean="0"/>
              <a:t>Промышленные предприятия</a:t>
            </a:r>
            <a:endParaRPr lang="ru-RU" sz="2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2" y="2972302"/>
            <a:ext cx="3573016" cy="2006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3132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dirty="0" smtClean="0"/>
              <a:t>ЭКОНОМИКА</a:t>
            </a:r>
            <a:endParaRPr lang="ru-RU" sz="20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11</a:t>
            </a:fld>
            <a:endParaRPr lang="ru-RU" altLang="ru-RU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816145551"/>
              </p:ext>
            </p:extLst>
          </p:nvPr>
        </p:nvGraphicFramePr>
        <p:xfrm>
          <a:off x="669074" y="1203598"/>
          <a:ext cx="5486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71470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Потребительский рынок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12</a:t>
            </a:fld>
            <a:endParaRPr lang="ru-RU" altLang="ru-RU"/>
          </a:p>
        </p:txBody>
      </p:sp>
      <p:pic>
        <p:nvPicPr>
          <p:cNvPr id="6" name="Рисунок 5" descr="ярмарка 7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2581" y="974881"/>
            <a:ext cx="5040560" cy="353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8368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13</a:t>
            </a:fld>
            <a:endParaRPr lang="ru-RU" altLang="ru-RU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628719889"/>
              </p:ext>
            </p:extLst>
          </p:nvPr>
        </p:nvGraphicFramePr>
        <p:xfrm>
          <a:off x="529579" y="893564"/>
          <a:ext cx="5823595" cy="3550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88928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600" dirty="0" smtClean="0"/>
              <a:t>Выездная торговля в сельской местности</a:t>
            </a:r>
            <a:endParaRPr lang="ru-RU" sz="16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14</a:t>
            </a:fld>
            <a:endParaRPr lang="ru-RU" altLang="ru-RU"/>
          </a:p>
        </p:txBody>
      </p:sp>
      <p:pic>
        <p:nvPicPr>
          <p:cNvPr id="16386" name="Picture 2" descr="https://vr-vyksa.ru/media/images/1-avtolavka.width-1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44" y="867091"/>
            <a:ext cx="4709253" cy="353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32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15</a:t>
            </a:fld>
            <a:endParaRPr lang="ru-RU" altLang="ru-RU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229342882"/>
              </p:ext>
            </p:extLst>
          </p:nvPr>
        </p:nvGraphicFramePr>
        <p:xfrm>
          <a:off x="390284" y="834351"/>
          <a:ext cx="5966562" cy="3618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16450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16</a:t>
            </a:fld>
            <a:endParaRPr lang="ru-RU" altLang="ru-RU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1765952"/>
              </p:ext>
            </p:extLst>
          </p:nvPr>
        </p:nvGraphicFramePr>
        <p:xfrm>
          <a:off x="476672" y="915566"/>
          <a:ext cx="5976664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07028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17</a:t>
            </a:fld>
            <a:endParaRPr lang="ru-RU" altLang="ru-RU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316741859"/>
              </p:ext>
            </p:extLst>
          </p:nvPr>
        </p:nvGraphicFramePr>
        <p:xfrm>
          <a:off x="618038" y="666632"/>
          <a:ext cx="5735137" cy="3849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78540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18</a:t>
            </a:fld>
            <a:endParaRPr lang="ru-RU" altLang="ru-RU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665157242"/>
              </p:ext>
            </p:extLst>
          </p:nvPr>
        </p:nvGraphicFramePr>
        <p:xfrm>
          <a:off x="332656" y="771550"/>
          <a:ext cx="6048672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23676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69922" y="267494"/>
            <a:ext cx="5700095" cy="2687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effectLst/>
              </a:rPr>
              <a:t>Доходы консолидированного бюджета Конышевского района, млн. руб.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19</a:t>
            </a:fld>
            <a:endParaRPr lang="ru-RU" altLang="ru-RU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921979201"/>
              </p:ext>
            </p:extLst>
          </p:nvPr>
        </p:nvGraphicFramePr>
        <p:xfrm>
          <a:off x="546505" y="1059582"/>
          <a:ext cx="5723511" cy="3231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01704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sz="16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2</a:t>
            </a:fld>
            <a:endParaRPr lang="ru-RU" altLang="ru-RU"/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8800" y="123478"/>
            <a:ext cx="3528392" cy="4961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0667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69922" y="195486"/>
            <a:ext cx="5700095" cy="2687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effectLst/>
              </a:rPr>
              <a:t>Налоговые доходы консолидированного бюджета Конышевского района, млн. руб.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20</a:t>
            </a:fld>
            <a:endParaRPr lang="ru-RU" altLang="ru-RU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120123882"/>
              </p:ext>
            </p:extLst>
          </p:nvPr>
        </p:nvGraphicFramePr>
        <p:xfrm>
          <a:off x="569922" y="1047750"/>
          <a:ext cx="5668953" cy="3180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68559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69922" y="195486"/>
            <a:ext cx="5700095" cy="2687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Структура налоговых доходов консолидированного бюджета</a:t>
            </a:r>
            <a:br>
              <a:rPr lang="ru-RU" dirty="0"/>
            </a:br>
            <a:r>
              <a:rPr lang="ru-RU" dirty="0"/>
              <a:t>Конышевского района за 2019 год, млн. руб.</a:t>
            </a:r>
            <a:br>
              <a:rPr lang="ru-RU" dirty="0"/>
            </a:b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21</a:t>
            </a:fld>
            <a:endParaRPr lang="ru-RU" altLang="ru-RU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308023531"/>
              </p:ext>
            </p:extLst>
          </p:nvPr>
        </p:nvGraphicFramePr>
        <p:xfrm>
          <a:off x="934691" y="899990"/>
          <a:ext cx="5418484" cy="383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2616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69922" y="195486"/>
            <a:ext cx="5700095" cy="2687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effectLst/>
              </a:rPr>
              <a:t>Расходы консолидированного бюджета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Конышевского района за 2019г, млн. руб.</a:t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22</a:t>
            </a:fld>
            <a:endParaRPr lang="ru-RU" altLang="ru-RU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8041943"/>
              </p:ext>
            </p:extLst>
          </p:nvPr>
        </p:nvGraphicFramePr>
        <p:xfrm>
          <a:off x="476672" y="641028"/>
          <a:ext cx="5699125" cy="4451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58271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600" dirty="0" smtClean="0"/>
              <a:t>Строительство газовых сетей</a:t>
            </a:r>
            <a:endParaRPr lang="ru-RU" sz="16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23</a:t>
            </a:fld>
            <a:endParaRPr lang="ru-RU" alt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2" y="655018"/>
            <a:ext cx="4514044" cy="2999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952" y="2920292"/>
            <a:ext cx="3744416" cy="2108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0876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12" y="771550"/>
            <a:ext cx="5288456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24</a:t>
            </a:fld>
            <a:endParaRPr lang="ru-RU" altLang="ru-RU"/>
          </a:p>
        </p:txBody>
      </p:sp>
      <p:sp>
        <p:nvSpPr>
          <p:cNvPr id="7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600" dirty="0" smtClean="0"/>
              <a:t>Строительство газовых сетей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831539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" y="2211710"/>
            <a:ext cx="4161384" cy="2770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400" dirty="0"/>
              <a:t>Строительство газовых сетей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25</a:t>
            </a:fld>
            <a:endParaRPr lang="ru-RU" alt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695" y="771550"/>
            <a:ext cx="3353289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7742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88" y="843558"/>
            <a:ext cx="5524209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1753" y="345361"/>
            <a:ext cx="5700095" cy="268728"/>
          </a:xfrm>
        </p:spPr>
        <p:txBody>
          <a:bodyPr/>
          <a:lstStyle/>
          <a:p>
            <a:pPr algn="ctr"/>
            <a:r>
              <a:rPr lang="ru-RU" dirty="0" smtClean="0"/>
              <a:t>Строительство </a:t>
            </a:r>
            <a:r>
              <a:rPr lang="ru-RU" dirty="0" err="1" smtClean="0"/>
              <a:t>блочно</a:t>
            </a:r>
            <a:r>
              <a:rPr lang="ru-RU" dirty="0" smtClean="0"/>
              <a:t>-модульных газовых котельных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26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6345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2" y="699542"/>
            <a:ext cx="4924778" cy="2770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600" dirty="0" smtClean="0"/>
              <a:t>Строительство водопроводных сетей</a:t>
            </a:r>
            <a:endParaRPr lang="ru-RU" sz="16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27</a:t>
            </a:fld>
            <a:endParaRPr lang="ru-RU" alt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008" y="2897552"/>
            <a:ext cx="3290071" cy="2194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5036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20" y="843558"/>
            <a:ext cx="5184576" cy="3776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400" dirty="0"/>
              <a:t>Строительство водопроводных </a:t>
            </a:r>
            <a:r>
              <a:rPr lang="ru-RU" sz="1400" dirty="0" smtClean="0"/>
              <a:t>сетей 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28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3142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94" y="974881"/>
            <a:ext cx="6017381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Обустройство шахтных колодцев в населенных пунктах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29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57438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492" y="681553"/>
            <a:ext cx="3790032" cy="2128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Сельское хозяйство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3</a:t>
            </a:fld>
            <a:endParaRPr lang="ru-RU" alt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024" y="2809973"/>
            <a:ext cx="2960275" cy="2220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17" y="2809973"/>
            <a:ext cx="2935201" cy="2201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0640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505" y="2499742"/>
            <a:ext cx="4536504" cy="2547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Благоустройство центрального парка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30</a:t>
            </a:fld>
            <a:endParaRPr lang="ru-RU" alt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2" y="750330"/>
            <a:ext cx="4397372" cy="2469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3079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Комфортная городская среда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31</a:t>
            </a:fld>
            <a:endParaRPr lang="ru-RU" alt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872" y="2499742"/>
            <a:ext cx="4509120" cy="25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46" y="627534"/>
            <a:ext cx="3240360" cy="2437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9575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1753" y="195486"/>
            <a:ext cx="5700095" cy="2687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Реализация национального проекта </a:t>
            </a:r>
            <a:br>
              <a:rPr lang="ru-RU" dirty="0" smtClean="0"/>
            </a:br>
            <a:r>
              <a:rPr lang="ru-RU" dirty="0" smtClean="0"/>
              <a:t>«комфортная городская среда»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32</a:t>
            </a:fld>
            <a:endParaRPr lang="ru-RU" alt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176" y="2859782"/>
            <a:ext cx="1741996" cy="2322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2" y="676077"/>
            <a:ext cx="3128168" cy="2346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43"/>
          <a:stretch/>
        </p:blipFill>
        <p:spPr>
          <a:xfrm>
            <a:off x="460946" y="3025020"/>
            <a:ext cx="4420986" cy="1727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084" y="846039"/>
            <a:ext cx="2780928" cy="2085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34995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Уличная дорожная сеть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33</a:t>
            </a:fld>
            <a:endParaRPr lang="ru-RU" alt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" y="771550"/>
            <a:ext cx="3528392" cy="2646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944" y="2197178"/>
            <a:ext cx="3693584" cy="2770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4050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041" y="698796"/>
            <a:ext cx="3030984" cy="2275361"/>
          </a:xfrm>
        </p:spPr>
      </p:pic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Строительство дорожной сети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34</a:t>
            </a:fld>
            <a:endParaRPr lang="ru-RU" alt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" y="1406719"/>
            <a:ext cx="3487822" cy="26169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678" y="2931789"/>
            <a:ext cx="3042433" cy="218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58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Строительство дорожной сети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35</a:t>
            </a:fld>
            <a:endParaRPr lang="ru-RU" alt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675777"/>
            <a:ext cx="3600400" cy="2579555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Даничев\Desktop\DSC094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595" y="2355727"/>
            <a:ext cx="4187957" cy="27877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28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2" y="699542"/>
            <a:ext cx="3568085" cy="2664296"/>
          </a:xfrm>
        </p:spPr>
      </p:pic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Автобусные павильоны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36</a:t>
            </a:fld>
            <a:endParaRPr lang="ru-RU" alt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998" y="2355726"/>
            <a:ext cx="3722002" cy="278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112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0"/>
          <a:stretch/>
        </p:blipFill>
        <p:spPr>
          <a:xfrm>
            <a:off x="9451" y="771549"/>
            <a:ext cx="4150113" cy="2310879"/>
          </a:xfrm>
        </p:spPr>
      </p:pic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Пассажирские перевозки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37</a:t>
            </a:fld>
            <a:endParaRPr lang="ru-RU" alt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926" y="2190638"/>
            <a:ext cx="3928765" cy="295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962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38</a:t>
            </a:fld>
            <a:endParaRPr lang="ru-RU" altLang="ru-RU"/>
          </a:p>
        </p:txBody>
      </p:sp>
      <p:sp>
        <p:nvSpPr>
          <p:cNvPr id="6" name="AutoShape 2" descr="https://xn----stbbacrahnku6i.xn--p1ai/wp-content/themes/ecopol/img/logo_green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5" descr="https://xn----stbbacrahnku6i.xn--p1ai/wp-content/themes/ecopol/img/logo_green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92" name="Picture 8" descr="https://avatars.mds.yandex.net/get-zen_doc/29317/pub_5c80c88784006100b293fa6b_5c80c89184006100b293fa6c/scale_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5678" y="843558"/>
            <a:ext cx="3837016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3" name="Picture 9" descr="F:\отчет главы\musor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944" y="2571750"/>
            <a:ext cx="3759946" cy="2494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F:\отчет главы\dqWWgy9q0NI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4" t="42957" r="27690" b="44127"/>
          <a:stretch/>
        </p:blipFill>
        <p:spPr bwMode="auto">
          <a:xfrm>
            <a:off x="1988840" y="45175"/>
            <a:ext cx="2710847" cy="67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097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071" y="771550"/>
            <a:ext cx="2698507" cy="1796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1550"/>
            <a:ext cx="2592288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Образовательные учреждения</a:t>
            </a:r>
            <a:br>
              <a:rPr lang="ru-RU" dirty="0"/>
            </a:b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39</a:t>
            </a:fld>
            <a:endParaRPr lang="ru-RU" altLang="ru-RU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902455407"/>
              </p:ext>
            </p:extLst>
          </p:nvPr>
        </p:nvGraphicFramePr>
        <p:xfrm>
          <a:off x="480542" y="1010575"/>
          <a:ext cx="5544616" cy="3567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080" y="3330880"/>
            <a:ext cx="2520169" cy="1719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5514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627534"/>
            <a:ext cx="6172200" cy="857250"/>
          </a:xfrm>
        </p:spPr>
        <p:txBody>
          <a:bodyPr>
            <a:noAutofit/>
          </a:bodyPr>
          <a:lstStyle/>
          <a:p>
            <a:pPr algn="ctr"/>
            <a:r>
              <a:rPr lang="ru-RU" sz="2000" dirty="0"/>
              <a:t>Общий объем посевных площадей, тыс. га.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9482548"/>
              </p:ext>
            </p:extLst>
          </p:nvPr>
        </p:nvGraphicFramePr>
        <p:xfrm>
          <a:off x="342900" y="1347614"/>
          <a:ext cx="6172200" cy="3394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Заголовок 3"/>
          <p:cNvSpPr txBox="1">
            <a:spLocks/>
          </p:cNvSpPr>
          <p:nvPr/>
        </p:nvSpPr>
        <p:spPr>
          <a:xfrm>
            <a:off x="578952" y="267494"/>
            <a:ext cx="5700095" cy="268728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75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75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75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75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75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3075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3075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3075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3075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algn="ctr"/>
            <a:r>
              <a:rPr lang="ru-RU" sz="2000" smtClean="0"/>
              <a:t>Сельское хозяйство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179727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2799375"/>
              </p:ext>
            </p:extLst>
          </p:nvPr>
        </p:nvGraphicFramePr>
        <p:xfrm>
          <a:off x="571500" y="411510"/>
          <a:ext cx="5699125" cy="3879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40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85446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4" y="771550"/>
            <a:ext cx="3600400" cy="2400267"/>
          </a:xfrm>
        </p:spPr>
      </p:pic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Питание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41</a:t>
            </a:fld>
            <a:endParaRPr lang="ru-RU" altLang="ru-RU"/>
          </a:p>
        </p:txBody>
      </p:sp>
      <p:pic>
        <p:nvPicPr>
          <p:cNvPr id="7" name="Picture 3" descr="D:\архив\Мультимедиа\Конышевская СОШ\столовая\DSC_53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12"/>
          <a:stretch/>
        </p:blipFill>
        <p:spPr bwMode="auto">
          <a:xfrm>
            <a:off x="2852936" y="2715766"/>
            <a:ext cx="3799201" cy="2279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41992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3"/>
          <a:stretch/>
        </p:blipFill>
        <p:spPr>
          <a:xfrm>
            <a:off x="4211907" y="608364"/>
            <a:ext cx="1844083" cy="2368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Оснащение оборудованием территории детского сада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42</a:t>
            </a:fld>
            <a:endParaRPr lang="ru-RU" alt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115" y="3075806"/>
            <a:ext cx="2873699" cy="1912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23" y="2781763"/>
            <a:ext cx="3002447" cy="1998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35" y="730924"/>
            <a:ext cx="2981635" cy="198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9984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Ремонт образовательных организаций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43</a:t>
            </a:fld>
            <a:endParaRPr lang="ru-RU" alt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4" y="980034"/>
            <a:ext cx="2627667" cy="3503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562" y="980033"/>
            <a:ext cx="2672734" cy="3563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6687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6632" y="1003438"/>
            <a:ext cx="5698264" cy="277032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Летний отдых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44</a:t>
            </a:fld>
            <a:endParaRPr lang="ru-RU" alt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32" y="842267"/>
            <a:ext cx="3420269" cy="2280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633" y="2499742"/>
            <a:ext cx="3729709" cy="2486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2592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54" y="2427734"/>
            <a:ext cx="3225076" cy="2310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Подвоз обучающихся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45</a:t>
            </a:fld>
            <a:endParaRPr lang="ru-RU" altLang="ru-RU"/>
          </a:p>
        </p:txBody>
      </p:sp>
      <p:pic>
        <p:nvPicPr>
          <p:cNvPr id="7" name="Picture 2" descr="C:\Users\Step\Desktop\АВТОБУСЫ\ВАСИЛЬЕВКА\DSC010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915566"/>
            <a:ext cx="3689786" cy="2306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50202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4362960"/>
              </p:ext>
            </p:extLst>
          </p:nvPr>
        </p:nvGraphicFramePr>
        <p:xfrm>
          <a:off x="-26045" y="641276"/>
          <a:ext cx="6696744" cy="3987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Курсы повышения квалификации педагогических работников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46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33519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Библиотечный фонд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47</a:t>
            </a:fld>
            <a:endParaRPr lang="ru-RU" altLang="ru-RU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888" y="2123513"/>
            <a:ext cx="4298877" cy="2847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8" y="761882"/>
            <a:ext cx="3067574" cy="2031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0844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Здравоохранение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48</a:t>
            </a:fld>
            <a:endParaRPr lang="ru-RU" altLang="ru-RU"/>
          </a:p>
        </p:txBody>
      </p:sp>
      <p:pic>
        <p:nvPicPr>
          <p:cNvPr id="17410" name="Picture 2" descr="https://resbash.ru/upload/iblock/db2/db27a9d0973fca3fb3b0e7d06531d3b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960" y="2171910"/>
            <a:ext cx="3535112" cy="25738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delapartii.ru/uploadfiles/post_338/338_1691-2019-03_res_201903041647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843558"/>
            <a:ext cx="3183911" cy="21236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026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Материально-техническая база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49</a:t>
            </a:fld>
            <a:endParaRPr lang="ru-RU" altLang="ru-RU"/>
          </a:p>
        </p:txBody>
      </p:sp>
      <p:pic>
        <p:nvPicPr>
          <p:cNvPr id="18434" name="Picture 2" descr="20200217_17245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040" y="771550"/>
            <a:ext cx="2910952" cy="38828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20200217_17203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4" y="688802"/>
            <a:ext cx="2448272" cy="18352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20200217_1720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319" y="2067694"/>
            <a:ext cx="1939234" cy="25866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7925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dirty="0"/>
              <a:t>Валовое производство зерновых культур включая кукурузу на зерно, тыс. тонн. 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3063419"/>
              </p:ext>
            </p:extLst>
          </p:nvPr>
        </p:nvGraphicFramePr>
        <p:xfrm>
          <a:off x="342900" y="1200151"/>
          <a:ext cx="6172200" cy="3394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85309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Передвижной мобильный комплекс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50</a:t>
            </a:fld>
            <a:endParaRPr lang="ru-RU" altLang="ru-RU"/>
          </a:p>
        </p:txBody>
      </p:sp>
      <p:pic>
        <p:nvPicPr>
          <p:cNvPr id="19458" name="Picture 2" descr="20200217_1723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12" y="699542"/>
            <a:ext cx="5358011" cy="40163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924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51</a:t>
            </a:fld>
            <a:endParaRPr lang="ru-RU" altLang="ru-RU"/>
          </a:p>
        </p:txBody>
      </p:sp>
      <p:pic>
        <p:nvPicPr>
          <p:cNvPr id="20482" name="Picture 2" descr="https://sti46.ru/images/202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987574"/>
            <a:ext cx="625440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745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55" y="771550"/>
            <a:ext cx="3564397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УЧРЕЖДЕНИЯ КУЛЬТУРЫ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52</a:t>
            </a:fld>
            <a:endParaRPr lang="ru-RU" alt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021" y="2715766"/>
            <a:ext cx="3429000" cy="2271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7797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6410541"/>
              </p:ext>
            </p:extLst>
          </p:nvPr>
        </p:nvGraphicFramePr>
        <p:xfrm>
          <a:off x="571500" y="195487"/>
          <a:ext cx="5881835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53</a:t>
            </a:fld>
            <a:endParaRPr lang="ru-RU" alt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384" y="3186792"/>
            <a:ext cx="3594823" cy="189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854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4" y="839291"/>
            <a:ext cx="2664296" cy="3552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Наумовская</a:t>
            </a:r>
            <a:r>
              <a:rPr lang="ru-RU" dirty="0" smtClean="0"/>
              <a:t> модельная библиотека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54</a:t>
            </a:fld>
            <a:endParaRPr lang="ru-RU" alt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29" b="16397"/>
          <a:stretch/>
        </p:blipFill>
        <p:spPr>
          <a:xfrm>
            <a:off x="3336281" y="771550"/>
            <a:ext cx="2360860" cy="1979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98"/>
          <a:stretch/>
        </p:blipFill>
        <p:spPr>
          <a:xfrm>
            <a:off x="3889028" y="2750695"/>
            <a:ext cx="2380989" cy="2263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5046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24" y="830370"/>
            <a:ext cx="3186861" cy="2111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Сценические костюмы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55</a:t>
            </a:fld>
            <a:endParaRPr lang="ru-RU" alt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016" y="838270"/>
            <a:ext cx="3179845" cy="211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651" y="3022412"/>
            <a:ext cx="2766467" cy="1832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4171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669" y="795500"/>
            <a:ext cx="2736345" cy="3648458"/>
          </a:xfrm>
        </p:spPr>
      </p:pic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Материально-техническая база учреждений культуры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56</a:t>
            </a:fld>
            <a:endParaRPr lang="ru-RU" altLang="ru-RU"/>
          </a:p>
        </p:txBody>
      </p:sp>
      <p:pic>
        <p:nvPicPr>
          <p:cNvPr id="19458" name="Picture 2" descr="https://sun9-10.userapi.com/c200820/v200820952/1df58/MUadznlA3X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31" y="1515820"/>
            <a:ext cx="3499750" cy="232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169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57</a:t>
            </a:fld>
            <a:endParaRPr lang="ru-RU" altLang="ru-RU"/>
          </a:p>
        </p:txBody>
      </p:sp>
      <p:pic>
        <p:nvPicPr>
          <p:cNvPr id="22531" name="Picture 3" descr="F:\отчет главы\Доклад главы\Новая папка\Стелла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951" y="2585996"/>
            <a:ext cx="3765997" cy="24147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F:\отчет главы\Доклад главы\Новая папка\Могила неизвестного солдат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771551"/>
            <a:ext cx="3744416" cy="26486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230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Участие в конкурсах и фестивалях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58</a:t>
            </a:fld>
            <a:endParaRPr lang="ru-RU" alt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928" y="2154883"/>
            <a:ext cx="3910112" cy="2932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39" y="699542"/>
            <a:ext cx="3235269" cy="2426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6340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Юнармия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59</a:t>
            </a:fld>
            <a:endParaRPr lang="ru-RU" altLang="ru-RU"/>
          </a:p>
        </p:txBody>
      </p:sp>
      <p:pic>
        <p:nvPicPr>
          <p:cNvPr id="21507" name="Picture 3" descr="F:\отчет главы\ZkL7T2I9WC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261" y="699542"/>
            <a:ext cx="2762003" cy="15914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F:\отчет главы\EXX78IX2DN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69"/>
          <a:stretch/>
        </p:blipFill>
        <p:spPr bwMode="auto">
          <a:xfrm>
            <a:off x="3140968" y="2316557"/>
            <a:ext cx="3582561" cy="22612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F:\отчет главы\Доклад Главы 2020\Отчет 2019\Молодёжь\Клуб Отечеств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" y="2316557"/>
            <a:ext cx="3393171" cy="22612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336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42901"/>
            <a:ext cx="6172200" cy="85725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Урожайность зерновых культур включая кукурузу на зерно, </a:t>
            </a:r>
            <a:r>
              <a:rPr lang="ru-RU" sz="2000" dirty="0" err="1" smtClean="0"/>
              <a:t>ц</a:t>
            </a:r>
            <a:r>
              <a:rPr lang="ru-RU" sz="2000" dirty="0" smtClean="0"/>
              <a:t>./га.</a:t>
            </a:r>
            <a:endParaRPr lang="ru-RU" sz="20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5399486"/>
              </p:ext>
            </p:extLst>
          </p:nvPr>
        </p:nvGraphicFramePr>
        <p:xfrm>
          <a:off x="342900" y="1200151"/>
          <a:ext cx="6172200" cy="3394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88615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79" y="719276"/>
            <a:ext cx="2990558" cy="2242918"/>
          </a:xfrm>
        </p:spPr>
      </p:pic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Спортивные сооружения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60</a:t>
            </a:fld>
            <a:endParaRPr lang="ru-RU" alt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4" y="3066151"/>
            <a:ext cx="2673316" cy="20049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58" y="719276"/>
            <a:ext cx="3010451" cy="2257838"/>
          </a:xfrm>
          <a:prstGeom prst="rect">
            <a:avLst/>
          </a:prstGeom>
        </p:spPr>
      </p:pic>
      <p:pic>
        <p:nvPicPr>
          <p:cNvPr id="20482" name="Picture 2" descr="https://sun9-32.userapi.com/c852124/v852124804/190b60/c3GGYrmvwu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622" y="3087037"/>
            <a:ext cx="2732871" cy="204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95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" y="843558"/>
            <a:ext cx="3360373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39326" y="285558"/>
            <a:ext cx="5963117" cy="2687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Площадка для проведения тестирования по сдаче норм «ВФСК ГТО»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61</a:t>
            </a:fld>
            <a:endParaRPr lang="ru-RU" alt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984" y="2427734"/>
            <a:ext cx="3502647" cy="2626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0568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8126978"/>
              </p:ext>
            </p:extLst>
          </p:nvPr>
        </p:nvGraphicFramePr>
        <p:xfrm>
          <a:off x="476672" y="123478"/>
          <a:ext cx="5793953" cy="4167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62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38111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Участия в соревнованиях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63</a:t>
            </a:fld>
            <a:endParaRPr lang="ru-RU" altLang="ru-RU"/>
          </a:p>
        </p:txBody>
      </p:sp>
      <p:pic>
        <p:nvPicPr>
          <p:cNvPr id="23554" name="Picture 2" descr="F:\отчет главы\g2Ke-meED5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80" y="684894"/>
            <a:ext cx="2880320" cy="1919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s://sun9-58.userapi.com/c851132/v851132225/19861a/mY8UNkiEdK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032" y="699543"/>
            <a:ext cx="2559285" cy="1919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s://sun9-59.userapi.com/c858028/v858028520/c64e5/t1vtMf3f5w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939" y="2715766"/>
            <a:ext cx="2589378" cy="19420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https://sun9-25.userapi.com/c836121/v836121830/5e141/AB3PeOqxjJQ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11" y="2715766"/>
            <a:ext cx="3452505" cy="19420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093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бесплатны день Фок «чемпион»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64</a:t>
            </a:fld>
            <a:endParaRPr lang="ru-RU" altLang="ru-RU"/>
          </a:p>
        </p:txBody>
      </p:sp>
      <p:pic>
        <p:nvPicPr>
          <p:cNvPr id="21506" name="Picture 2" descr="https://sun9-33.userapi.com/c206624/v206624715/59f8a/b1_24AEpPm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816442"/>
            <a:ext cx="6177015" cy="347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253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Успехи наших земляков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65</a:t>
            </a:fld>
            <a:endParaRPr lang="ru-RU" alt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784" y="707067"/>
            <a:ext cx="3725314" cy="23042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095" y="2192571"/>
            <a:ext cx="2020064" cy="269693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53" y="2192571"/>
            <a:ext cx="1800200" cy="2696930"/>
          </a:xfrm>
        </p:spPr>
      </p:pic>
    </p:spTree>
    <p:extLst>
      <p:ext uri="{BB962C8B-B14F-4D97-AF65-F5344CB8AC3E}">
        <p14:creationId xmlns:p14="http://schemas.microsoft.com/office/powerpoint/2010/main" val="613414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https://brcdpov.mszn27.ru/sites/files/mszn/kgu/kgkucspnkms/3ae6970ee940b2a084ba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17" t="2429" r="2729" b="50213"/>
          <a:stretch/>
        </p:blipFill>
        <p:spPr bwMode="auto">
          <a:xfrm>
            <a:off x="426332" y="3075806"/>
            <a:ext cx="2592288" cy="17011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32656" y="195486"/>
            <a:ext cx="6343650" cy="594066"/>
          </a:xfrm>
        </p:spPr>
        <p:txBody>
          <a:bodyPr lIns="68580" tIns="34290" rIns="68580" bIns="34290">
            <a:normAutofit/>
          </a:bodyPr>
          <a:lstStyle/>
          <a:p>
            <a:pPr algn="ctr"/>
            <a:r>
              <a:rPr lang="ru-RU" sz="1800" dirty="0">
                <a:solidFill>
                  <a:srgbClr val="92D050"/>
                </a:solidFill>
              </a:rPr>
              <a:t>Демографическая политика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idx="2"/>
          </p:nvPr>
        </p:nvSpPr>
        <p:spPr>
          <a:xfrm>
            <a:off x="342901" y="681541"/>
            <a:ext cx="2924081" cy="2160239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Единовременное пособие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из бюджета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Конышевского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района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-при рождении (усыновлении) второго ребенка - 2000 рублей;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-при рождении (усыновлении) третьего и каждого последующего ребенка  - 3000 рублей;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-при рождении (усыновлении) двух и более детей одновременно - 3000 рублей на каждого ребенка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381328" y="4805364"/>
            <a:ext cx="379041" cy="274637"/>
          </a:xfrm>
        </p:spPr>
        <p:txBody>
          <a:bodyPr/>
          <a:lstStyle/>
          <a:p>
            <a:fld id="{B19B0651-EE4F-4900-A07F-96A6BFA9D0F0}" type="slidenum">
              <a:rPr lang="ru-RU" smtClean="0"/>
              <a:t>66</a:t>
            </a:fld>
            <a:endParaRPr lang="ru-RU" dirty="0"/>
          </a:p>
        </p:txBody>
      </p:sp>
      <p:pic>
        <p:nvPicPr>
          <p:cNvPr id="9" name="Объект 8" descr="https://vot69.ru/wp-content/uploads/2018/01/ca546e2e26f9cdd4052b6254899e2fab.jpg"/>
          <p:cNvPicPr>
            <a:picLocks noGrp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50" y="735546"/>
            <a:ext cx="3249179" cy="199822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3320988" y="3327834"/>
            <a:ext cx="3320541" cy="154657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>
              <a:spcBef>
                <a:spcPct val="20000"/>
              </a:spcBef>
              <a:buClr>
                <a:srgbClr val="2DA2BF"/>
              </a:buClr>
              <a:buSzPct val="70000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2019 году из бюджета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района </a:t>
            </a:r>
          </a:p>
          <a:p>
            <a:pPr lvl="0">
              <a:spcBef>
                <a:spcPct val="20000"/>
              </a:spcBef>
              <a:buClr>
                <a:srgbClr val="2DA2BF"/>
              </a:buClr>
              <a:buSzPct val="70000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выделено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100 тысяч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</a:p>
          <a:p>
            <a:pPr lvl="0">
              <a:spcBef>
                <a:spcPct val="20000"/>
              </a:spcBef>
              <a:buClr>
                <a:srgbClr val="2DA2BF"/>
              </a:buClr>
              <a:buSzPct val="70000"/>
            </a:pP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20000"/>
              </a:spcBef>
              <a:buClr>
                <a:srgbClr val="2DA2BF"/>
              </a:buClr>
              <a:buSzPct val="70000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Выплату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получили 30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семей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20000"/>
              </a:spcBef>
              <a:buClr>
                <a:srgbClr val="2DA2BF"/>
              </a:buClr>
              <a:buSzPct val="70000"/>
            </a:pPr>
            <a:endParaRPr lang="ru-RU" sz="1100" dirty="0">
              <a:solidFill>
                <a:srgbClr val="4646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645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7"/>
          <p:cNvSpPr>
            <a:spLocks noChangeArrowheads="1"/>
          </p:cNvSpPr>
          <p:nvPr/>
        </p:nvSpPr>
        <p:spPr bwMode="auto">
          <a:xfrm>
            <a:off x="0" y="0"/>
            <a:ext cx="2781300" cy="5143500"/>
          </a:xfrm>
          <a:prstGeom prst="rect">
            <a:avLst/>
          </a:prstGeom>
          <a:ln/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68580" tIns="34290" rIns="68580" bIns="34290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76779" y="473571"/>
            <a:ext cx="259199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200" dirty="0">
                <a:solidFill>
                  <a:schemeClr val="tx1"/>
                </a:solidFill>
                <a:latin typeface="Arial" charset="0"/>
              </a:rPr>
              <a:t>Скидка на коммунальные услуги от </a:t>
            </a:r>
            <a:r>
              <a:rPr lang="ru-RU" altLang="ru-RU" sz="1200" b="1" dirty="0">
                <a:solidFill>
                  <a:srgbClr val="990000"/>
                </a:solidFill>
                <a:latin typeface="Arial" charset="0"/>
              </a:rPr>
              <a:t>30 до 100 процентов</a:t>
            </a:r>
          </a:p>
        </p:txBody>
      </p:sp>
      <p:sp>
        <p:nvSpPr>
          <p:cNvPr id="4100" name="Line 8"/>
          <p:cNvSpPr>
            <a:spLocks noChangeShapeType="1"/>
          </p:cNvSpPr>
          <p:nvPr/>
        </p:nvSpPr>
        <p:spPr bwMode="auto">
          <a:xfrm>
            <a:off x="2781300" y="0"/>
            <a:ext cx="0" cy="5143500"/>
          </a:xfrm>
          <a:prstGeom prst="line">
            <a:avLst/>
          </a:prstGeom>
          <a:noFill/>
          <a:ln w="38100">
            <a:solidFill>
              <a:srgbClr val="921F0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ru-RU"/>
          </a:p>
        </p:txBody>
      </p:sp>
      <p:sp>
        <p:nvSpPr>
          <p:cNvPr id="4101" name="Line 9"/>
          <p:cNvSpPr>
            <a:spLocks noChangeShapeType="1"/>
          </p:cNvSpPr>
          <p:nvPr/>
        </p:nvSpPr>
        <p:spPr bwMode="auto">
          <a:xfrm>
            <a:off x="0" y="1006079"/>
            <a:ext cx="6858000" cy="0"/>
          </a:xfrm>
          <a:prstGeom prst="line">
            <a:avLst/>
          </a:prstGeom>
          <a:noFill/>
          <a:ln w="38100">
            <a:solidFill>
              <a:srgbClr val="921F0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ru-RU"/>
          </a:p>
        </p:txBody>
      </p:sp>
      <p:sp>
        <p:nvSpPr>
          <p:cNvPr id="4102" name="Line 10"/>
          <p:cNvSpPr>
            <a:spLocks noChangeShapeType="1"/>
          </p:cNvSpPr>
          <p:nvPr/>
        </p:nvSpPr>
        <p:spPr bwMode="auto">
          <a:xfrm>
            <a:off x="0" y="3921919"/>
            <a:ext cx="6858000" cy="0"/>
          </a:xfrm>
          <a:prstGeom prst="line">
            <a:avLst/>
          </a:prstGeom>
          <a:noFill/>
          <a:ln w="38100">
            <a:solidFill>
              <a:srgbClr val="921F0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ru-RU"/>
          </a:p>
        </p:txBody>
      </p:sp>
      <p:sp>
        <p:nvSpPr>
          <p:cNvPr id="4103" name="Text Box 4"/>
          <p:cNvSpPr txBox="1">
            <a:spLocks noChangeArrowheads="1"/>
          </p:cNvSpPr>
          <p:nvPr/>
        </p:nvSpPr>
        <p:spPr bwMode="auto">
          <a:xfrm>
            <a:off x="94655" y="4093312"/>
            <a:ext cx="2591990" cy="622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200" dirty="0">
                <a:solidFill>
                  <a:schemeClr val="tx1"/>
                </a:solidFill>
                <a:latin typeface="Arial" charset="0"/>
              </a:rPr>
              <a:t>Выделение бесплатных земельных участков под строительство жилья </a:t>
            </a:r>
          </a:p>
        </p:txBody>
      </p:sp>
      <p:sp>
        <p:nvSpPr>
          <p:cNvPr id="4104" name="Text Box 3"/>
          <p:cNvSpPr txBox="1">
            <a:spLocks noChangeArrowheads="1"/>
          </p:cNvSpPr>
          <p:nvPr/>
        </p:nvSpPr>
        <p:spPr bwMode="auto">
          <a:xfrm>
            <a:off x="3022402" y="4011910"/>
            <a:ext cx="3557588" cy="90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200" b="1" dirty="0">
                <a:solidFill>
                  <a:srgbClr val="921F0C"/>
                </a:solidFill>
                <a:latin typeface="Arial" charset="0"/>
              </a:rPr>
              <a:t>Ежемесячная денежная выплата на третьего либо последующего ребенка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1200" b="1" dirty="0">
                <a:solidFill>
                  <a:srgbClr val="921F0C"/>
                </a:solidFill>
                <a:latin typeface="Arial" charset="0"/>
              </a:rPr>
              <a:t>Единовременная выплата при рождении третьих и последующих детей</a:t>
            </a:r>
          </a:p>
        </p:txBody>
      </p:sp>
      <p:sp>
        <p:nvSpPr>
          <p:cNvPr id="4106" name="Text Box 2"/>
          <p:cNvSpPr txBox="1">
            <a:spLocks noChangeArrowheads="1"/>
          </p:cNvSpPr>
          <p:nvPr/>
        </p:nvSpPr>
        <p:spPr bwMode="auto">
          <a:xfrm>
            <a:off x="122038" y="1932831"/>
            <a:ext cx="2537222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1400" b="1" i="1" dirty="0">
                <a:solidFill>
                  <a:srgbClr val="002060"/>
                </a:solidFill>
                <a:latin typeface="Arial Narrow" pitchFamily="34" charset="0"/>
              </a:rPr>
              <a:t>На территории Конышевского района проживают 104 многодетные семьи</a:t>
            </a:r>
          </a:p>
        </p:txBody>
      </p:sp>
      <p:sp>
        <p:nvSpPr>
          <p:cNvPr id="4107" name="Text Box 2"/>
          <p:cNvSpPr txBox="1">
            <a:spLocks noChangeArrowheads="1"/>
          </p:cNvSpPr>
          <p:nvPr/>
        </p:nvSpPr>
        <p:spPr bwMode="auto">
          <a:xfrm>
            <a:off x="2883694" y="465517"/>
            <a:ext cx="3835004" cy="439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200" dirty="0">
                <a:solidFill>
                  <a:schemeClr val="tx1"/>
                </a:solidFill>
                <a:latin typeface="Arial" charset="0"/>
              </a:rPr>
              <a:t>Оказание адресной социальной помощи на газификацию домовладения в размере </a:t>
            </a:r>
            <a:r>
              <a:rPr lang="ru-RU" altLang="ru-RU" sz="1200" b="1" dirty="0">
                <a:solidFill>
                  <a:srgbClr val="990000"/>
                </a:solidFill>
                <a:latin typeface="Arial" charset="0"/>
              </a:rPr>
              <a:t>35 000 руб. </a:t>
            </a:r>
          </a:p>
        </p:txBody>
      </p:sp>
      <p:sp>
        <p:nvSpPr>
          <p:cNvPr id="4108" name="Text Box 3"/>
          <p:cNvSpPr txBox="1">
            <a:spLocks noChangeArrowheads="1"/>
          </p:cNvSpPr>
          <p:nvPr/>
        </p:nvSpPr>
        <p:spPr bwMode="auto">
          <a:xfrm>
            <a:off x="0" y="-7144"/>
            <a:ext cx="6858000" cy="346249"/>
          </a:xfrm>
          <a:prstGeom prst="rect">
            <a:avLst/>
          </a:prstGeom>
          <a:solidFill>
            <a:srgbClr val="921F0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1800" b="1" dirty="0" smtClean="0">
                <a:solidFill>
                  <a:srgbClr val="FFCC00"/>
                </a:solidFill>
                <a:latin typeface="Arial" charset="0"/>
              </a:rPr>
              <a:t>Меры социальной поддержки многодетных семей</a:t>
            </a:r>
            <a:endParaRPr lang="ru-RU" altLang="ru-RU" sz="110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3" name="Рисунок 12" descr="https://fs01.infourok.ru/images/doc/77/92891/img8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38" b="39744"/>
          <a:stretch/>
        </p:blipFill>
        <p:spPr bwMode="auto">
          <a:xfrm>
            <a:off x="3316031" y="1016022"/>
            <a:ext cx="2970330" cy="2808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12197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7947467"/>
              </p:ext>
            </p:extLst>
          </p:nvPr>
        </p:nvGraphicFramePr>
        <p:xfrm>
          <a:off x="3266584" y="842479"/>
          <a:ext cx="3612456" cy="2266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051" name="Picture 10" descr="http://gazetavyborg.ru/uploads/127305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1" y="2301720"/>
            <a:ext cx="3202402" cy="24015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1" descr="&amp;Scy;&amp;ocy;&amp;tscy;&amp;icy;&amp;acy;&amp;lcy;&amp;softcy;&amp;ncy;&amp;acy;&amp;yacy; &amp;zcy;&amp;acy;&amp;shchcy;&amp;icy;&amp;tcy;&amp;acy; &amp;ncy;&amp;acy;&amp;scy;&amp;iecy;&amp;lcy;&amp;iecy;&amp;ncy;&amp;icy;&amp;yacy; - &amp;scy;&amp;acy;&amp;jcy;&amp;tcy; &amp;mcy;&amp;ucy;&amp;ncy;&amp;icy;&amp;tscy;&amp;icy;&amp;pcy;&amp;acy;&amp;lcy;&amp;softcy;&amp;ncy;&amp;ocy;&amp;gcy;&amp;ocy; &amp;ocy;&amp;bcy;&amp;rcy;&amp;acy;&amp;zcy;&amp;ocy;&amp;vcy;&amp;acy;&amp;ncy;&amp;icy;&amp;yacy;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98"/>
          <a:stretch>
            <a:fillRect/>
          </a:stretch>
        </p:blipFill>
        <p:spPr bwMode="auto">
          <a:xfrm>
            <a:off x="139304" y="195263"/>
            <a:ext cx="6723459" cy="65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Прямоугольник 3"/>
          <p:cNvSpPr>
            <a:spLocks noChangeArrowheads="1"/>
          </p:cNvSpPr>
          <p:nvPr/>
        </p:nvSpPr>
        <p:spPr bwMode="auto">
          <a:xfrm>
            <a:off x="203405" y="845344"/>
            <a:ext cx="3074194" cy="191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9pPr>
          </a:lstStyle>
          <a:p>
            <a:pPr algn="ctr" eaLnBrk="1" hangingPunct="1">
              <a:buClr>
                <a:srgbClr val="000099"/>
              </a:buClr>
            </a:pPr>
            <a:r>
              <a:rPr lang="ru-RU" altLang="ru-RU" b="1" dirty="0" smtClean="0">
                <a:solidFill>
                  <a:srgbClr val="000099"/>
                </a:solidFill>
              </a:rPr>
              <a:t>2 тысячи льготников </a:t>
            </a:r>
            <a:r>
              <a:rPr lang="ru-RU" altLang="ru-RU" b="1" dirty="0" err="1" smtClean="0">
                <a:solidFill>
                  <a:srgbClr val="000099"/>
                </a:solidFill>
              </a:rPr>
              <a:t>Конышевского</a:t>
            </a:r>
            <a:r>
              <a:rPr lang="ru-RU" altLang="ru-RU" b="1" dirty="0" smtClean="0">
                <a:solidFill>
                  <a:srgbClr val="000099"/>
                </a:solidFill>
              </a:rPr>
              <a:t> района получают ежемесячные денежные выплаты</a:t>
            </a:r>
            <a:endParaRPr lang="ru-RU" altLang="ru-RU" b="1" dirty="0">
              <a:solidFill>
                <a:srgbClr val="000099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77827" y="3165817"/>
            <a:ext cx="3429000" cy="1315745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algn="ctr">
              <a:lnSpc>
                <a:spcPct val="150000"/>
              </a:lnSpc>
              <a:buClr>
                <a:srgbClr val="000099"/>
              </a:buClr>
            </a:pPr>
            <a:r>
              <a:rPr lang="ru-RU" alt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 2019 году на поддержку льготных категорий граждан направлено 7,2 </a:t>
            </a:r>
            <a:r>
              <a:rPr lang="ru-RU" altLang="ru-RU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млн.рублей</a:t>
            </a:r>
            <a:r>
              <a:rPr lang="ru-RU" alt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0945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Вручение ключей от новых квартир лицам из числа детей-сирот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69</a:t>
            </a:fld>
            <a:endParaRPr lang="ru-RU" altLang="ru-RU"/>
          </a:p>
        </p:txBody>
      </p:sp>
      <p:pic>
        <p:nvPicPr>
          <p:cNvPr id="17410" name="Picture 2" descr="IMG_63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45" y="843558"/>
            <a:ext cx="5671971" cy="37888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8903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" y="596671"/>
            <a:ext cx="4474694" cy="2512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Сельское хозяйство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7</a:t>
            </a:fld>
            <a:endParaRPr lang="ru-RU" alt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564" y="2931790"/>
            <a:ext cx="3915420" cy="2198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4307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1753" y="195486"/>
            <a:ext cx="5700095" cy="2687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Участие граждан Конышевского района в ОБЛАСТНОМ благотворительном  марафоне «МИР ДЕТСТВА»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70</a:t>
            </a:fld>
            <a:endParaRPr lang="ru-RU" altLang="ru-RU"/>
          </a:p>
        </p:txBody>
      </p:sp>
      <p:pic>
        <p:nvPicPr>
          <p:cNvPr id="18434" name="Рисунок 1" descr="Описание: Z:\ОПЕКА\фото\_DSC80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721" y="671368"/>
            <a:ext cx="2952328" cy="41139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2144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71</a:t>
            </a:fld>
            <a:endParaRPr lang="ru-RU" altLang="ru-RU"/>
          </a:p>
        </p:txBody>
      </p:sp>
      <p:pic>
        <p:nvPicPr>
          <p:cNvPr id="24578" name="Picture 2" descr="https://rossaprimavera.ru/static/files/b033146f2d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339502"/>
            <a:ext cx="6696744" cy="37708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531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Социально значимые объекты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72</a:t>
            </a:fld>
            <a:endParaRPr lang="ru-RU" altLang="ru-RU"/>
          </a:p>
        </p:txBody>
      </p:sp>
      <p:pic>
        <p:nvPicPr>
          <p:cNvPr id="25602" name="Picture 2" descr="https://fsd.multiurok.ru/html/2018/05/05/s_5aed2fbd7b996/img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843558"/>
            <a:ext cx="6096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119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Электронный дневник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73</a:t>
            </a:fld>
            <a:endParaRPr lang="ru-RU" altLang="ru-RU"/>
          </a:p>
        </p:txBody>
      </p:sp>
      <p:pic>
        <p:nvPicPr>
          <p:cNvPr id="26626" name="Picture 2" descr="http://www.xn--2-otb0ah0a.xn--p1ai/images/2017/08/09/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72" y="699542"/>
            <a:ext cx="5904656" cy="38380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964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госуслуги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74</a:t>
            </a:fld>
            <a:endParaRPr lang="ru-RU" altLang="ru-RU"/>
          </a:p>
        </p:txBody>
      </p:sp>
      <p:pic>
        <p:nvPicPr>
          <p:cNvPr id="27650" name="Picture 2" descr="http://www.zlat-go.ru/upload/photo_for_news/ujc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28" y="699542"/>
            <a:ext cx="4824536" cy="2930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https://www.26-2.ru/images/Kartinka-K/Posobie/elektronnyy-bolnichnyy-li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776" y="3507854"/>
            <a:ext cx="3083074" cy="127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543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75</a:t>
            </a:fld>
            <a:endParaRPr lang="ru-RU" altLang="ru-RU"/>
          </a:p>
        </p:txBody>
      </p:sp>
      <p:pic>
        <p:nvPicPr>
          <p:cNvPr id="28674" name="Picture 2" descr="https://pbs.twimg.com/media/DpELjpqW4AAP8MP.jpg: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123478"/>
            <a:ext cx="6264696" cy="4691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210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96652" y="87474"/>
            <a:ext cx="6172200" cy="756084"/>
          </a:xfrm>
          <a:scene3d>
            <a:camera prst="orthographicFront"/>
            <a:lightRig rig="soft" dir="t"/>
          </a:scene3d>
          <a:sp3d>
            <a:bevelT prst="slope"/>
          </a:sp3d>
        </p:spPr>
        <p:style>
          <a:lnRef idx="1">
            <a:schemeClr val="accent4"/>
          </a:lnRef>
          <a:fillRef idx="1002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68580" tIns="34290" rIns="68580" bIns="34290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ru-RU" altLang="ru-RU" sz="2100" dirty="0"/>
              <a:t>Услуги в МФЦ по принципу «одного окна» </a:t>
            </a:r>
            <a:endParaRPr lang="ru-RU" sz="2100" dirty="0">
              <a:effectLst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0376309"/>
              </p:ext>
            </p:extLst>
          </p:nvPr>
        </p:nvGraphicFramePr>
        <p:xfrm>
          <a:off x="224633" y="951570"/>
          <a:ext cx="6372708" cy="3232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0629" y="4256491"/>
            <a:ext cx="6660740" cy="71558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1400" dirty="0" smtClean="0"/>
              <a:t>В 2014 году снижение оказанных услуг произошло в связи с тем,</a:t>
            </a:r>
          </a:p>
          <a:p>
            <a:pPr algn="ctr"/>
            <a:r>
              <a:rPr lang="ru-RU" sz="1400" dirty="0" smtClean="0"/>
              <a:t>что с 1 февраля 2019 года полномочия регистрации права собственности из                 </a:t>
            </a:r>
            <a:r>
              <a:rPr lang="ru-RU" sz="1400" dirty="0" err="1" smtClean="0"/>
              <a:t>Росреестра</a:t>
            </a:r>
            <a:r>
              <a:rPr lang="ru-RU" sz="1400" dirty="0" smtClean="0"/>
              <a:t> переданы нотариусу.  </a:t>
            </a:r>
            <a:endParaRPr lang="ru-RU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4943532" y="3436020"/>
            <a:ext cx="1049005" cy="23852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ru-RU" sz="1100" dirty="0"/>
              <a:t>- Кол-во услуг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54511" y="3533659"/>
            <a:ext cx="189021" cy="342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52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77</a:t>
            </a:fld>
            <a:endParaRPr lang="ru-RU" altLang="ru-RU"/>
          </a:p>
        </p:txBody>
      </p:sp>
      <p:pic>
        <p:nvPicPr>
          <p:cNvPr id="1026" name="Picture 2" descr="https://cf.ppt-online.org/files2/slide/u/urozLJEG7X9yKP4VpfbjOReCdxTFw81Z6UtYBH03A/slide-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8"/>
          <a:stretch/>
        </p:blipFill>
        <p:spPr bwMode="auto">
          <a:xfrm>
            <a:off x="239393" y="439164"/>
            <a:ext cx="6362983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146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Открытое общение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78</a:t>
            </a:fld>
            <a:endParaRPr lang="ru-RU" alt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" y="771550"/>
            <a:ext cx="3677801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920" y="2715766"/>
            <a:ext cx="4068719" cy="2284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84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96652" y="87474"/>
            <a:ext cx="6264696" cy="756084"/>
          </a:xfrm>
          <a:scene3d>
            <a:camera prst="orthographicFront"/>
            <a:lightRig rig="sof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ru-RU" altLang="ru-RU" sz="1500" dirty="0"/>
              <a:t> </a:t>
            </a:r>
            <a:r>
              <a:rPr lang="ru-RU" alt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Количество поступивших обращений граждан в Администрацию Конышевского района </a:t>
            </a:r>
            <a:endParaRPr lang="ru-RU" sz="1800" dirty="0">
              <a:effectLst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/>
          </p:nvPr>
        </p:nvGraphicFramePr>
        <p:xfrm>
          <a:off x="188640" y="1005577"/>
          <a:ext cx="6534726" cy="3618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509120" y="3705242"/>
            <a:ext cx="14414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/>
              <a:t>- Кол-во обращений</a:t>
            </a:r>
            <a:endParaRPr lang="ru-RU" sz="105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336298" y="3794316"/>
            <a:ext cx="189021" cy="3428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226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555526"/>
            <a:ext cx="6172200" cy="85725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Численность </a:t>
            </a:r>
            <a:r>
              <a:rPr lang="ru-RU" sz="2000" dirty="0"/>
              <a:t>поголовья</a:t>
            </a:r>
            <a:r>
              <a:rPr lang="ru-RU" sz="2000" dirty="0" smtClean="0"/>
              <a:t> свиней, голов</a:t>
            </a:r>
            <a:endParaRPr lang="ru-RU" sz="20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7786856"/>
              </p:ext>
            </p:extLst>
          </p:nvPr>
        </p:nvGraphicFramePr>
        <p:xfrm>
          <a:off x="342900" y="1200151"/>
          <a:ext cx="6172200" cy="3394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59117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Официальные сайты и аккаунты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83DAFB2-8EEB-4A5E-8C00-DECAC6C8BEB7}" type="slidenum">
              <a:rPr lang="ru-RU" altLang="ru-RU" smtClean="0"/>
              <a:pPr/>
              <a:t>80</a:t>
            </a:fld>
            <a:endParaRPr lang="ru-RU" alt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t="2274" r="1563" b="4545"/>
          <a:stretch/>
        </p:blipFill>
        <p:spPr>
          <a:xfrm>
            <a:off x="188640" y="699542"/>
            <a:ext cx="3380864" cy="18002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21182" t="3348" r="23571" b="5131"/>
          <a:stretch/>
        </p:blipFill>
        <p:spPr>
          <a:xfrm>
            <a:off x="3657011" y="1131590"/>
            <a:ext cx="3168353" cy="29523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t="2674" b="3719"/>
          <a:stretch/>
        </p:blipFill>
        <p:spPr>
          <a:xfrm>
            <a:off x="210390" y="2652613"/>
            <a:ext cx="3446621" cy="181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060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1195541"/>
              </p:ext>
            </p:extLst>
          </p:nvPr>
        </p:nvGraphicFramePr>
        <p:xfrm>
          <a:off x="0" y="789552"/>
          <a:ext cx="6588732" cy="3582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0658" y="87474"/>
            <a:ext cx="6172200" cy="756084"/>
          </a:xfrm>
        </p:spPr>
        <p:style>
          <a:lnRef idx="1">
            <a:schemeClr val="accent1"/>
          </a:lnRef>
          <a:fillRef idx="1001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altLang="ru-RU" sz="1500" dirty="0"/>
              <a:t> </a:t>
            </a:r>
            <a:r>
              <a:rPr lang="ru-RU" altLang="ru-RU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Эффективность предоставления услуг в электронной форме через ЕПГУ и РПГУ </a:t>
            </a:r>
            <a:r>
              <a:rPr lang="ru-RU" altLang="ru-RU" sz="1500" dirty="0"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rPr>
              <a:t>(без учета услуг информационного характера сайтов органа власти)</a:t>
            </a:r>
            <a:endParaRPr lang="ru-RU" sz="1500" dirty="0"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49977" y="4612516"/>
            <a:ext cx="206713" cy="19654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636912" y="4516674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- Доля услуг, оказанных через ЕПГУ и РПГУ (к общему объему оказанных </a:t>
            </a:r>
            <a:r>
              <a:rPr lang="ru-RU" dirty="0" smtClean="0"/>
              <a:t>услуг).</a:t>
            </a:r>
            <a:endParaRPr lang="ru-RU" dirty="0"/>
          </a:p>
        </p:txBody>
      </p:sp>
      <p:sp>
        <p:nvSpPr>
          <p:cNvPr id="9" name="TextBox 1"/>
          <p:cNvSpPr txBox="1"/>
          <p:nvPr/>
        </p:nvSpPr>
        <p:spPr>
          <a:xfrm>
            <a:off x="4185084" y="1240307"/>
            <a:ext cx="378042" cy="27003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dirty="0"/>
              <a:t>85%</a:t>
            </a:r>
            <a:endParaRPr lang="ru-RU" sz="1050" dirty="0"/>
          </a:p>
        </p:txBody>
      </p:sp>
      <p:sp>
        <p:nvSpPr>
          <p:cNvPr id="10" name="TextBox 1"/>
          <p:cNvSpPr txBox="1"/>
          <p:nvPr/>
        </p:nvSpPr>
        <p:spPr>
          <a:xfrm>
            <a:off x="5535234" y="1189676"/>
            <a:ext cx="378042" cy="27003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dirty="0"/>
              <a:t>86%</a:t>
            </a: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3077745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TextBox 11"/>
          <p:cNvSpPr txBox="1">
            <a:spLocks noChangeArrowheads="1"/>
          </p:cNvSpPr>
          <p:nvPr/>
        </p:nvSpPr>
        <p:spPr bwMode="auto">
          <a:xfrm>
            <a:off x="675085" y="2334816"/>
            <a:ext cx="5853113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Спасибо за внимание!</a:t>
            </a:r>
            <a:endParaRPr lang="ru-RU" altLang="ru-RU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366" y="246038"/>
            <a:ext cx="1327563" cy="14247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672" y="483518"/>
            <a:ext cx="6172200" cy="857250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/>
              <a:t>Производство скота и птицы в живом весе, тонн</a:t>
            </a:r>
            <a:endParaRPr lang="ru-RU" sz="18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6273461"/>
              </p:ext>
            </p:extLst>
          </p:nvPr>
        </p:nvGraphicFramePr>
        <p:xfrm>
          <a:off x="342900" y="1200151"/>
          <a:ext cx="6172200" cy="3394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21564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Оформление по умолчанию">
    <a:majorFont>
      <a:latin typeface="Times New Roman"/>
      <a:ea typeface="Arial Unicode MS"/>
      <a:cs typeface="Arial Unicode MS"/>
    </a:majorFont>
    <a:minorFont>
      <a:latin typeface="Times New Roman"/>
      <a:ea typeface="Arial Unicode MS"/>
      <a:cs typeface="Arial Unicode MS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57450</TotalTime>
  <Words>671</Words>
  <Application>Microsoft Office PowerPoint</Application>
  <PresentationFormat>Произвольный</PresentationFormat>
  <Paragraphs>203</Paragraphs>
  <Slides>82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82</vt:i4>
      </vt:variant>
    </vt:vector>
  </HeadingPairs>
  <TitlesOfParts>
    <vt:vector size="93" baseType="lpstr">
      <vt:lpstr>Arial</vt:lpstr>
      <vt:lpstr>Arial Narrow</vt:lpstr>
      <vt:lpstr>Arial Unicode MS</vt:lpstr>
      <vt:lpstr>Calibri</vt:lpstr>
      <vt:lpstr>Lucida Sans Unicode</vt:lpstr>
      <vt:lpstr>Tahoma</vt:lpstr>
      <vt:lpstr>Times New Roman</vt:lpstr>
      <vt:lpstr>Verdana</vt:lpstr>
      <vt:lpstr>Wingdings 2</vt:lpstr>
      <vt:lpstr>Wingdings 3</vt:lpstr>
      <vt:lpstr>Открытая</vt:lpstr>
      <vt:lpstr>«О деятельности Администрации Конышевского района за 2018-2019 годы и на ближайшую перспективу»</vt:lpstr>
      <vt:lpstr>Презентация PowerPoint</vt:lpstr>
      <vt:lpstr>Сельское хозяйство</vt:lpstr>
      <vt:lpstr>Общий объем посевных площадей, тыс. га.</vt:lpstr>
      <vt:lpstr>Валовое производство зерновых культур включая кукурузу на зерно, тыс. тонн. </vt:lpstr>
      <vt:lpstr>Урожайность зерновых культур включая кукурузу на зерно, ц./га.</vt:lpstr>
      <vt:lpstr>Сельское хозяйство</vt:lpstr>
      <vt:lpstr>Численность поголовья свиней, голов</vt:lpstr>
      <vt:lpstr>Производство скота и птицы в живом весе, тонн</vt:lpstr>
      <vt:lpstr>Презентация PowerPoint</vt:lpstr>
      <vt:lpstr>ЭКОНОМИКА</vt:lpstr>
      <vt:lpstr>Потребительский рынок</vt:lpstr>
      <vt:lpstr>Презентация PowerPoint</vt:lpstr>
      <vt:lpstr>Выездная торговля в сельской местности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Доходы консолидированного бюджета Конышевского района, млн. руб.</vt:lpstr>
      <vt:lpstr>Налоговые доходы консолидированного бюджета Конышевского района, млн. руб.</vt:lpstr>
      <vt:lpstr>Структура налоговых доходов консолидированного бюджета Конышевского района за 2019 год, млн. руб. </vt:lpstr>
      <vt:lpstr>Расходы консолидированного бюджета  Конышевского района за 2019г, млн. руб. </vt:lpstr>
      <vt:lpstr>Строительство газовых сетей</vt:lpstr>
      <vt:lpstr>Строительство газовых сетей</vt:lpstr>
      <vt:lpstr>Строительство газовых сетей</vt:lpstr>
      <vt:lpstr>Строительство блочно-модульных газовых котельных</vt:lpstr>
      <vt:lpstr>Строительство водопроводных сетей</vt:lpstr>
      <vt:lpstr>Строительство водопроводных сетей </vt:lpstr>
      <vt:lpstr>Обустройство шахтных колодцев в населенных пунктах</vt:lpstr>
      <vt:lpstr>Благоустройство центрального парка</vt:lpstr>
      <vt:lpstr>Комфортная городская среда</vt:lpstr>
      <vt:lpstr>Реализация национального проекта  «комфортная городская среда»</vt:lpstr>
      <vt:lpstr>Уличная дорожная сеть</vt:lpstr>
      <vt:lpstr>Строительство дорожной сети</vt:lpstr>
      <vt:lpstr>Строительство дорожной сети</vt:lpstr>
      <vt:lpstr>Автобусные павильоны</vt:lpstr>
      <vt:lpstr>Пассажирские перевозки</vt:lpstr>
      <vt:lpstr>Презентация PowerPoint</vt:lpstr>
      <vt:lpstr>Образовательные учреждения </vt:lpstr>
      <vt:lpstr>Презентация PowerPoint</vt:lpstr>
      <vt:lpstr>Питание</vt:lpstr>
      <vt:lpstr>Оснащение оборудованием территории детского сада</vt:lpstr>
      <vt:lpstr>Ремонт образовательных организаций</vt:lpstr>
      <vt:lpstr>Летний отдых</vt:lpstr>
      <vt:lpstr>Подвоз обучающихся</vt:lpstr>
      <vt:lpstr>Курсы повышения квалификации педагогических работников</vt:lpstr>
      <vt:lpstr>Библиотечный фонд</vt:lpstr>
      <vt:lpstr>Здравоохранение</vt:lpstr>
      <vt:lpstr>Материально-техническая база</vt:lpstr>
      <vt:lpstr>Передвижной мобильный комплекс</vt:lpstr>
      <vt:lpstr>Презентация PowerPoint</vt:lpstr>
      <vt:lpstr>УЧРЕЖДЕНИЯ КУЛЬТУРЫ</vt:lpstr>
      <vt:lpstr>Презентация PowerPoint</vt:lpstr>
      <vt:lpstr>Наумовская модельная библиотека</vt:lpstr>
      <vt:lpstr>Сценические костюмы</vt:lpstr>
      <vt:lpstr>Материально-техническая база учреждений культуры</vt:lpstr>
      <vt:lpstr>Презентация PowerPoint</vt:lpstr>
      <vt:lpstr>Участие в конкурсах и фестивалях</vt:lpstr>
      <vt:lpstr>Юнармия</vt:lpstr>
      <vt:lpstr>Спортивные сооружения</vt:lpstr>
      <vt:lpstr>Площадка для проведения тестирования по сдаче норм «ВФСК ГТО»</vt:lpstr>
      <vt:lpstr>Презентация PowerPoint</vt:lpstr>
      <vt:lpstr>Участия в соревнованиях</vt:lpstr>
      <vt:lpstr>бесплатны день Фок «чемпион»</vt:lpstr>
      <vt:lpstr>Успехи наших земляков</vt:lpstr>
      <vt:lpstr>Демографическая политика</vt:lpstr>
      <vt:lpstr>Презентация PowerPoint</vt:lpstr>
      <vt:lpstr>Презентация PowerPoint</vt:lpstr>
      <vt:lpstr>Вручение ключей от новых квартир лицам из числа детей-сирот</vt:lpstr>
      <vt:lpstr>Участие граждан Конышевского района в ОБЛАСТНОМ благотворительном  марафоне «МИР ДЕТСТВА»</vt:lpstr>
      <vt:lpstr>Презентация PowerPoint</vt:lpstr>
      <vt:lpstr>Социально значимые объекты</vt:lpstr>
      <vt:lpstr>Электронный дневник</vt:lpstr>
      <vt:lpstr>госуслуги</vt:lpstr>
      <vt:lpstr>Презентация PowerPoint</vt:lpstr>
      <vt:lpstr>Услуги в МФЦ по принципу «одного окна» </vt:lpstr>
      <vt:lpstr>Презентация PowerPoint</vt:lpstr>
      <vt:lpstr>Открытое общение</vt:lpstr>
      <vt:lpstr> Количество поступивших обращений граждан в Администрацию Конышевского района </vt:lpstr>
      <vt:lpstr>Официальные сайты и аккаунты</vt:lpstr>
      <vt:lpstr> Эффективность предоставления услуг в электронной форме через ЕПГУ и РПГУ (без учета услуг информационного характера сайтов органа власти)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Danichev</cp:lastModifiedBy>
  <cp:revision>4867</cp:revision>
  <cp:lastPrinted>2016-07-14T09:32:08Z</cp:lastPrinted>
  <dcterms:created xsi:type="dcterms:W3CDTF">2015-04-28T05:20:38Z</dcterms:created>
  <dcterms:modified xsi:type="dcterms:W3CDTF">2020-02-19T05:47:55Z</dcterms:modified>
</cp:coreProperties>
</file>