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theme/themeOverride10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2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4"/>
  </p:notesMasterIdLst>
  <p:sldIdLst>
    <p:sldId id="257" r:id="rId2"/>
    <p:sldId id="289" r:id="rId3"/>
    <p:sldId id="351" r:id="rId4"/>
    <p:sldId id="352" r:id="rId5"/>
    <p:sldId id="290" r:id="rId6"/>
    <p:sldId id="350" r:id="rId7"/>
    <p:sldId id="353" r:id="rId8"/>
    <p:sldId id="292" r:id="rId9"/>
    <p:sldId id="354" r:id="rId10"/>
    <p:sldId id="355" r:id="rId11"/>
    <p:sldId id="298" r:id="rId12"/>
    <p:sldId id="299" r:id="rId13"/>
    <p:sldId id="258" r:id="rId14"/>
    <p:sldId id="356" r:id="rId15"/>
    <p:sldId id="357" r:id="rId16"/>
    <p:sldId id="358" r:id="rId17"/>
    <p:sldId id="262" r:id="rId18"/>
    <p:sldId id="300" r:id="rId19"/>
    <p:sldId id="360" r:id="rId20"/>
    <p:sldId id="359" r:id="rId21"/>
    <p:sldId id="302" r:id="rId22"/>
    <p:sldId id="304" r:id="rId23"/>
    <p:sldId id="301" r:id="rId24"/>
    <p:sldId id="303" r:id="rId25"/>
    <p:sldId id="361" r:id="rId26"/>
    <p:sldId id="306" r:id="rId27"/>
    <p:sldId id="362" r:id="rId28"/>
    <p:sldId id="363" r:id="rId29"/>
    <p:sldId id="364" r:id="rId30"/>
    <p:sldId id="294" r:id="rId31"/>
    <p:sldId id="365" r:id="rId32"/>
    <p:sldId id="366" r:id="rId33"/>
    <p:sldId id="367" r:id="rId34"/>
    <p:sldId id="368" r:id="rId35"/>
    <p:sldId id="370" r:id="rId36"/>
    <p:sldId id="371" r:id="rId37"/>
    <p:sldId id="369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99" r:id="rId46"/>
    <p:sldId id="379" r:id="rId47"/>
    <p:sldId id="381" r:id="rId48"/>
    <p:sldId id="383" r:id="rId49"/>
    <p:sldId id="398" r:id="rId50"/>
    <p:sldId id="400" r:id="rId51"/>
    <p:sldId id="401" r:id="rId52"/>
    <p:sldId id="402" r:id="rId53"/>
    <p:sldId id="403" r:id="rId54"/>
    <p:sldId id="404" r:id="rId55"/>
    <p:sldId id="382" r:id="rId56"/>
    <p:sldId id="384" r:id="rId57"/>
    <p:sldId id="385" r:id="rId58"/>
    <p:sldId id="386" r:id="rId59"/>
    <p:sldId id="387" r:id="rId60"/>
    <p:sldId id="388" r:id="rId61"/>
    <p:sldId id="390" r:id="rId62"/>
    <p:sldId id="389" r:id="rId63"/>
    <p:sldId id="391" r:id="rId64"/>
    <p:sldId id="392" r:id="rId65"/>
    <p:sldId id="393" r:id="rId66"/>
    <p:sldId id="394" r:id="rId67"/>
    <p:sldId id="395" r:id="rId68"/>
    <p:sldId id="396" r:id="rId69"/>
    <p:sldId id="397" r:id="rId70"/>
    <p:sldId id="291" r:id="rId71"/>
    <p:sldId id="293" r:id="rId72"/>
    <p:sldId id="295" r:id="rId73"/>
    <p:sldId id="296" r:id="rId74"/>
    <p:sldId id="297" r:id="rId75"/>
    <p:sldId id="259" r:id="rId76"/>
    <p:sldId id="260" r:id="rId77"/>
    <p:sldId id="261" r:id="rId78"/>
    <p:sldId id="263" r:id="rId79"/>
    <p:sldId id="305" r:id="rId80"/>
    <p:sldId id="307" r:id="rId81"/>
    <p:sldId id="308" r:id="rId82"/>
    <p:sldId id="309" r:id="rId83"/>
    <p:sldId id="267" r:id="rId84"/>
    <p:sldId id="268" r:id="rId85"/>
    <p:sldId id="269" r:id="rId86"/>
    <p:sldId id="310" r:id="rId87"/>
    <p:sldId id="270" r:id="rId88"/>
    <p:sldId id="271" r:id="rId89"/>
    <p:sldId id="272" r:id="rId90"/>
    <p:sldId id="273" r:id="rId91"/>
    <p:sldId id="274" r:id="rId92"/>
    <p:sldId id="312" r:id="rId93"/>
    <p:sldId id="275" r:id="rId94"/>
    <p:sldId id="276" r:id="rId95"/>
    <p:sldId id="277" r:id="rId96"/>
    <p:sldId id="278" r:id="rId97"/>
    <p:sldId id="279" r:id="rId98"/>
    <p:sldId id="280" r:id="rId99"/>
    <p:sldId id="311" r:id="rId100"/>
    <p:sldId id="281" r:id="rId101"/>
    <p:sldId id="282" r:id="rId102"/>
    <p:sldId id="283" r:id="rId103"/>
    <p:sldId id="313" r:id="rId104"/>
    <p:sldId id="314" r:id="rId105"/>
    <p:sldId id="315" r:id="rId106"/>
    <p:sldId id="284" r:id="rId107"/>
    <p:sldId id="316" r:id="rId108"/>
    <p:sldId id="317" r:id="rId109"/>
    <p:sldId id="285" r:id="rId110"/>
    <p:sldId id="286" r:id="rId111"/>
    <p:sldId id="287" r:id="rId112"/>
    <p:sldId id="288" r:id="rId113"/>
    <p:sldId id="318" r:id="rId114"/>
    <p:sldId id="319" r:id="rId115"/>
    <p:sldId id="320" r:id="rId116"/>
    <p:sldId id="321" r:id="rId117"/>
    <p:sldId id="322" r:id="rId118"/>
    <p:sldId id="323" r:id="rId119"/>
    <p:sldId id="324" r:id="rId120"/>
    <p:sldId id="325" r:id="rId121"/>
    <p:sldId id="326" r:id="rId122"/>
    <p:sldId id="329" r:id="rId123"/>
    <p:sldId id="327" r:id="rId124"/>
    <p:sldId id="328" r:id="rId125"/>
    <p:sldId id="330" r:id="rId126"/>
    <p:sldId id="331" r:id="rId127"/>
    <p:sldId id="332" r:id="rId128"/>
    <p:sldId id="333" r:id="rId129"/>
    <p:sldId id="334" r:id="rId130"/>
    <p:sldId id="335" r:id="rId131"/>
    <p:sldId id="336" r:id="rId132"/>
    <p:sldId id="337" r:id="rId133"/>
    <p:sldId id="339" r:id="rId134"/>
    <p:sldId id="340" r:id="rId135"/>
    <p:sldId id="338" r:id="rId136"/>
    <p:sldId id="343" r:id="rId137"/>
    <p:sldId id="344" r:id="rId138"/>
    <p:sldId id="345" r:id="rId139"/>
    <p:sldId id="346" r:id="rId140"/>
    <p:sldId id="347" r:id="rId141"/>
    <p:sldId id="348" r:id="rId142"/>
    <p:sldId id="349" r:id="rId1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7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8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9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General\&#1050;&#1091;&#1094;&#1077;&#1085;&#1082;&#1086;\&#1044;&#1086;&#1082;&#1083;&#1072;&#1076;%20&#1043;&#1083;&#1072;&#1074;&#1077;%202018%20&#1075;&#1086;&#1076;\&#1044;&#1080;&#1072;&#1075;&#1088;&#1072;&#1084;&#1084;&#1072;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General\&#1050;&#1091;&#1094;&#1077;&#1085;&#1082;&#1086;\&#1044;&#1086;&#1082;&#1083;&#1072;&#1076;%20&#1043;&#1083;&#1072;&#1074;&#1077;%202018%20&#1075;&#1086;&#1076;\&#1044;&#1080;&#1072;&#1075;&#1088;&#1072;&#1084;&#1084;&#1072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erver\General\&#1057;&#1054;&#1053;&#1053;&#1048;&#1050;&#1054;&#1042;&#1040;\&#1044;&#1080;&#1072;&#1075;&#1088;&#1072;&#1084;&#1084;&#1099;%20&#1090;&#1088;&#1091;&#1076;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50;&#1085;&#1080;&#1075;&#1072;2" TargetMode="External"/><Relationship Id="rId1" Type="http://schemas.openxmlformats.org/officeDocument/2006/relationships/themeOverride" Target="../theme/themeOverride1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Зарабатная плата работников дошкольного образования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10085.86</c:v>
                </c:pt>
                <c:pt idx="1">
                  <c:v>19892.16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56455552"/>
        <c:axId val="56457088"/>
      </c:barChart>
      <c:catAx>
        <c:axId val="5645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6457088"/>
        <c:crosses val="autoZero"/>
        <c:auto val="1"/>
        <c:lblAlgn val="ctr"/>
        <c:lblOffset val="100"/>
        <c:noMultiLvlLbl val="0"/>
      </c:catAx>
      <c:valAx>
        <c:axId val="564570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645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116.5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123.7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148.5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116.8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181.5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75170176"/>
        <c:axId val="75186560"/>
      </c:barChart>
      <c:catAx>
        <c:axId val="7517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5186560"/>
        <c:crosses val="autoZero"/>
        <c:auto val="1"/>
        <c:lblAlgn val="ctr"/>
        <c:lblOffset val="100"/>
        <c:noMultiLvlLbl val="0"/>
      </c:catAx>
      <c:valAx>
        <c:axId val="751865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51701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064964683120854E-2"/>
          <c:y val="0.10945550654335748"/>
          <c:w val="0.94936100580020089"/>
          <c:h val="0.843885552096685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35.799999999999997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41.7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36.700000000000003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33.1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50.9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35138048"/>
        <c:axId val="250744192"/>
      </c:barChart>
      <c:catAx>
        <c:axId val="2351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50744192"/>
        <c:crosses val="autoZero"/>
        <c:auto val="1"/>
        <c:lblAlgn val="ctr"/>
        <c:lblOffset val="100"/>
        <c:noMultiLvlLbl val="0"/>
      </c:catAx>
      <c:valAx>
        <c:axId val="2507441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351380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1453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1507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1673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2203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2693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13941504"/>
        <c:axId val="119103488"/>
      </c:barChart>
      <c:catAx>
        <c:axId val="1139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9103488"/>
        <c:crosses val="autoZero"/>
        <c:auto val="1"/>
        <c:lblAlgn val="ctr"/>
        <c:lblOffset val="100"/>
        <c:noMultiLvlLbl val="0"/>
      </c:catAx>
      <c:valAx>
        <c:axId val="1191034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9415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51.1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46.5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66.900000000000006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102.2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125.2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13509632"/>
        <c:axId val="213511168"/>
      </c:barChart>
      <c:catAx>
        <c:axId val="21350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3511168"/>
        <c:crosses val="autoZero"/>
        <c:auto val="1"/>
        <c:lblAlgn val="ctr"/>
        <c:lblOffset val="100"/>
        <c:noMultiLvlLbl val="0"/>
      </c:catAx>
      <c:valAx>
        <c:axId val="213511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135096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648355211604037E-2"/>
          <c:y val="0.10954638523587693"/>
          <c:w val="0.92148822680624087"/>
          <c:h val="0.84379473508219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56544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87666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180130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191627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270164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360560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1080576"/>
        <c:axId val="221238784"/>
      </c:barChart>
      <c:catAx>
        <c:axId val="22108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21238784"/>
        <c:crosses val="autoZero"/>
        <c:auto val="1"/>
        <c:lblAlgn val="ctr"/>
        <c:lblOffset val="100"/>
        <c:noMultiLvlLbl val="0"/>
      </c:catAx>
      <c:valAx>
        <c:axId val="221238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210805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8711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14136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27147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42184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44300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72026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49964800"/>
        <c:axId val="250363904"/>
      </c:barChart>
      <c:catAx>
        <c:axId val="24996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50363904"/>
        <c:crosses val="autoZero"/>
        <c:auto val="1"/>
        <c:lblAlgn val="ctr"/>
        <c:lblOffset val="100"/>
        <c:noMultiLvlLbl val="0"/>
      </c:catAx>
      <c:valAx>
        <c:axId val="250363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49964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4094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3798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3174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3328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3106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3136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75400704"/>
        <c:axId val="109458176"/>
      </c:barChart>
      <c:catAx>
        <c:axId val="754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9458176"/>
        <c:crosses val="autoZero"/>
        <c:auto val="1"/>
        <c:lblAlgn val="ctr"/>
        <c:lblOffset val="100"/>
        <c:noMultiLvlLbl val="0"/>
      </c:catAx>
      <c:valAx>
        <c:axId val="1094581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54007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Производство молока тонн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7640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6933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5275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5011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4371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4639.6000000000004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Лист1!$H$2:$H$7</c:f>
              <c:numCache>
                <c:formatCode>General</c:formatCode>
                <c:ptCount val="6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Лист1!$I$2:$I$7</c:f>
              <c:numCache>
                <c:formatCode>General</c:formatCode>
                <c:ptCount val="6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Лист1!$J$2:$J$7</c:f>
              <c:numCache>
                <c:formatCode>General</c:formatCode>
                <c:ptCount val="6"/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Ряд 10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Лист1!$K$2:$K$7</c:f>
              <c:numCache>
                <c:formatCode>General</c:formatCode>
                <c:ptCount val="6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Ряд 11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Лист1!$L$2:$L$7</c:f>
              <c:numCache>
                <c:formatCode>General</c:formatCode>
                <c:ptCount val="6"/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Ряд 12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Лист1!$M$2:$M$7</c:f>
              <c:numCache>
                <c:formatCode>General</c:formatCode>
                <c:ptCount val="6"/>
              </c:numCache>
            </c:numRef>
          </c:val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Ряд 13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Лист1!$N$2:$N$7</c:f>
              <c:numCache>
                <c:formatCode>General</c:formatCode>
                <c:ptCount val="6"/>
              </c:numCache>
            </c:numRef>
          </c:val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Ряд 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Лист1!$O$2:$O$7</c:f>
              <c:numCache>
                <c:formatCode>General</c:formatCode>
                <c:ptCount val="6"/>
              </c:numCache>
            </c:numRef>
          </c:val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Ряд 15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Лист1!$P$2:$P$7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63987840"/>
        <c:axId val="163990144"/>
      </c:barChart>
      <c:catAx>
        <c:axId val="16398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3990144"/>
        <c:crosses val="autoZero"/>
        <c:auto val="1"/>
        <c:lblAlgn val="ctr"/>
        <c:lblOffset val="100"/>
        <c:noMultiLvlLbl val="0"/>
      </c:catAx>
      <c:valAx>
        <c:axId val="1639901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39878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1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4371002132196165E-2"/>
          <c:y val="0.13646562252172145"/>
          <c:w val="0.93070362473347545"/>
          <c:h val="0.7695766253683964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54126443149828E-2"/>
                  <c:y val="-3.040958002949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431252063641332E-2"/>
                  <c:y val="-2.7337338812778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25502968845313E-2"/>
                  <c:y val="-3.2014544014679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2078919239572701E-2"/>
                  <c:y val="-3.0021892255354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902696864384495E-2"/>
                  <c:y val="-3.0808697421082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3726586415504011E-2"/>
                  <c:y val="-2.425645655248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Лист2!$T$14:$Y$14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Лист2!$T$15:$Y$15</c:f>
              <c:numCache>
                <c:formatCode>General</c:formatCode>
                <c:ptCount val="6"/>
                <c:pt idx="0">
                  <c:v>3319</c:v>
                </c:pt>
                <c:pt idx="1">
                  <c:v>3719</c:v>
                </c:pt>
                <c:pt idx="2">
                  <c:v>4640</c:v>
                </c:pt>
                <c:pt idx="3">
                  <c:v>5541</c:v>
                </c:pt>
                <c:pt idx="4">
                  <c:v>3610</c:v>
                </c:pt>
                <c:pt idx="5">
                  <c:v>3373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2310528"/>
        <c:axId val="113806336"/>
        <c:axId val="0"/>
      </c:bar3DChart>
      <c:catAx>
        <c:axId val="11231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38063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38063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2310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1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9445628997867806E-2"/>
          <c:y val="0.13646562252172145"/>
          <c:w val="0.94562899786780386"/>
          <c:h val="0.7695766253683964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5804946023538118E-2"/>
                  <c:y val="-3.5716379029365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74654847248602E-2"/>
                  <c:y val="-2.8992859032251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939358326477856E-2"/>
                  <c:y val="-2.558608423740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5671753717352482E-2"/>
                  <c:y val="-3.2388932445776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38162953511404E-2"/>
                  <c:y val="-2.1178798934393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Лист2!$C$13:$C$17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Лист2!$E$13:$E$17</c:f>
              <c:numCache>
                <c:formatCode>General</c:formatCode>
                <c:ptCount val="5"/>
                <c:pt idx="0">
                  <c:v>67.8</c:v>
                </c:pt>
                <c:pt idx="1">
                  <c:v>69.400000000000006</c:v>
                </c:pt>
                <c:pt idx="2">
                  <c:v>76.099999999999994</c:v>
                </c:pt>
                <c:pt idx="3">
                  <c:v>64.099999999999994</c:v>
                </c:pt>
                <c:pt idx="4">
                  <c:v>67.3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5197696"/>
        <c:axId val="125236736"/>
        <c:axId val="0"/>
      </c:bar3DChart>
      <c:catAx>
        <c:axId val="12519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5236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5236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251976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07095567223945E-2"/>
          <c:y val="3.3610716952687393E-2"/>
          <c:w val="0.90969686335861022"/>
          <c:h val="0.8827290990171274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Лист1!$D$8</c:f>
              <c:strCache>
                <c:ptCount val="1"/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Лист1!$E$7:$F$7</c:f>
              <c:numCache>
                <c:formatCode>General</c:formatCode>
                <c:ptCount val="2"/>
                <c:pt idx="0">
                  <c:v>2012</c:v>
                </c:pt>
                <c:pt idx="1">
                  <c:v>2017</c:v>
                </c:pt>
              </c:numCache>
            </c:numRef>
          </c:cat>
          <c:val>
            <c:numRef>
              <c:f>Лист1!$E$8:$F$8</c:f>
              <c:numCache>
                <c:formatCode>General</c:formatCode>
                <c:ptCount val="2"/>
                <c:pt idx="0">
                  <c:v>200</c:v>
                </c:pt>
                <c:pt idx="1">
                  <c:v>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58969088"/>
        <c:axId val="58970880"/>
        <c:axId val="0"/>
      </c:bar3DChart>
      <c:catAx>
        <c:axId val="5896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8970880"/>
        <c:crosses val="autoZero"/>
        <c:auto val="1"/>
        <c:lblAlgn val="ctr"/>
        <c:lblOffset val="100"/>
        <c:noMultiLvlLbl val="0"/>
      </c:catAx>
      <c:valAx>
        <c:axId val="58970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896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на противопожарную</a:t>
            </a:r>
            <a:r>
              <a:rPr lang="ru-RU" sz="2400" b="1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безопасность </a:t>
            </a:r>
          </a:p>
          <a:p>
            <a:pPr>
              <a:defRPr sz="2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2400" b="1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период 2012 – 2016 годы, тыс. руб.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Лист1!$D$8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Лист1!$E$7:$I$7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Лист1!$E$8:$I$8</c:f>
              <c:numCache>
                <c:formatCode>General</c:formatCode>
                <c:ptCount val="5"/>
                <c:pt idx="0">
                  <c:v>930</c:v>
                </c:pt>
                <c:pt idx="1">
                  <c:v>960</c:v>
                </c:pt>
                <c:pt idx="2">
                  <c:v>990</c:v>
                </c:pt>
                <c:pt idx="3">
                  <c:v>1030</c:v>
                </c:pt>
                <c:pt idx="4">
                  <c:v>1690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25971072"/>
        <c:axId val="125972864"/>
        <c:axId val="0"/>
      </c:bar3DChart>
      <c:catAx>
        <c:axId val="12597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5972864"/>
        <c:crosses val="autoZero"/>
        <c:auto val="1"/>
        <c:lblAlgn val="ctr"/>
        <c:lblOffset val="100"/>
        <c:noMultiLvlLbl val="0"/>
      </c:catAx>
      <c:valAx>
        <c:axId val="125972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5971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18074.8</c:v>
                </c:pt>
                <c:pt idx="1">
                  <c:v>23505.88</c:v>
                </c:pt>
                <c:pt idx="2">
                  <c:v>23948.77</c:v>
                </c:pt>
                <c:pt idx="3">
                  <c:v>23458.65</c:v>
                </c:pt>
                <c:pt idx="4">
                  <c:v>23517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326464"/>
        <c:axId val="127328256"/>
      </c:barChart>
      <c:catAx>
        <c:axId val="12732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7328256"/>
        <c:crosses val="autoZero"/>
        <c:auto val="1"/>
        <c:lblAlgn val="ctr"/>
        <c:lblOffset val="100"/>
        <c:noMultiLvlLbl val="0"/>
      </c:catAx>
      <c:valAx>
        <c:axId val="12732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326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10085.86</c:v>
                </c:pt>
                <c:pt idx="1">
                  <c:v>17030.810000000001</c:v>
                </c:pt>
                <c:pt idx="2">
                  <c:v>17670.57</c:v>
                </c:pt>
                <c:pt idx="3">
                  <c:v>17946.900000000001</c:v>
                </c:pt>
                <c:pt idx="4">
                  <c:v>18365.02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731776"/>
        <c:axId val="148733312"/>
      </c:barChart>
      <c:catAx>
        <c:axId val="14873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8733312"/>
        <c:crosses val="autoZero"/>
        <c:auto val="1"/>
        <c:lblAlgn val="ctr"/>
        <c:lblOffset val="100"/>
        <c:noMultiLvlLbl val="0"/>
      </c:catAx>
      <c:valAx>
        <c:axId val="14873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731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93083759266933"/>
          <c:y val="3.1020808393884002E-2"/>
          <c:w val="0.87860132615002073"/>
          <c:h val="0.852603490705401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23644</c:v>
                </c:pt>
                <c:pt idx="1">
                  <c:v>32400</c:v>
                </c:pt>
                <c:pt idx="2">
                  <c:v>33173</c:v>
                </c:pt>
                <c:pt idx="3">
                  <c:v>30834</c:v>
                </c:pt>
                <c:pt idx="4">
                  <c:v>35884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106048"/>
        <c:axId val="59107584"/>
        <c:axId val="0"/>
      </c:bar3DChart>
      <c:catAx>
        <c:axId val="5910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9107584"/>
        <c:crosses val="autoZero"/>
        <c:auto val="1"/>
        <c:lblAlgn val="ctr"/>
        <c:lblOffset val="100"/>
        <c:noMultiLvlLbl val="0"/>
      </c:catAx>
      <c:valAx>
        <c:axId val="59107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106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11072</c:v>
                </c:pt>
                <c:pt idx="1">
                  <c:v>15100</c:v>
                </c:pt>
                <c:pt idx="2">
                  <c:v>15752</c:v>
                </c:pt>
                <c:pt idx="3">
                  <c:v>16452</c:v>
                </c:pt>
                <c:pt idx="4">
                  <c:v>17114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152640"/>
        <c:axId val="59170816"/>
        <c:axId val="0"/>
      </c:bar3DChart>
      <c:catAx>
        <c:axId val="5915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9170816"/>
        <c:crosses val="autoZero"/>
        <c:auto val="1"/>
        <c:lblAlgn val="ctr"/>
        <c:lblOffset val="100"/>
        <c:noMultiLvlLbl val="0"/>
      </c:catAx>
      <c:valAx>
        <c:axId val="59170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152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18074.8</c:v>
                </c:pt>
                <c:pt idx="1">
                  <c:v>23505.88</c:v>
                </c:pt>
                <c:pt idx="2">
                  <c:v>23948.77</c:v>
                </c:pt>
                <c:pt idx="3">
                  <c:v>23458.65</c:v>
                </c:pt>
                <c:pt idx="4">
                  <c:v>23517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906304"/>
        <c:axId val="61908096"/>
      </c:barChart>
      <c:catAx>
        <c:axId val="61906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908096"/>
        <c:crosses val="autoZero"/>
        <c:auto val="1"/>
        <c:lblAlgn val="ctr"/>
        <c:lblOffset val="100"/>
        <c:noMultiLvlLbl val="0"/>
      </c:catAx>
      <c:valAx>
        <c:axId val="61908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906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429916655154941E-2"/>
          <c:y val="1.7235009927171283E-2"/>
          <c:w val="0.89532966511716161"/>
          <c:h val="0.95991776889957725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val>
            <c:numRef>
              <c:f>Лист8!$C$4:$G$4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val>
        </c:ser>
        <c:ser>
          <c:idx val="1"/>
          <c:order val="1"/>
          <c:invertIfNegative val="0"/>
          <c:dLbls>
            <c:dLbl>
              <c:idx val="0"/>
              <c:layout>
                <c:manualLayout>
                  <c:x val="1.3157894736842105E-2"/>
                  <c:y val="-0.31146969417772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543859649122806E-2"/>
                  <c:y val="-0.35356019339092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8E-2"/>
                  <c:y val="-0.38162052619973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543859649122806E-2"/>
                  <c:y val="-0.39845672588501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1929824561403508E-2"/>
                  <c:y val="-0.43493515853646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Лист8!$C$5:$G$5</c:f>
              <c:numCache>
                <c:formatCode>General</c:formatCode>
                <c:ptCount val="5"/>
                <c:pt idx="0">
                  <c:v>15023</c:v>
                </c:pt>
                <c:pt idx="1">
                  <c:v>17160</c:v>
                </c:pt>
                <c:pt idx="2">
                  <c:v>18390</c:v>
                </c:pt>
                <c:pt idx="3">
                  <c:v>19178</c:v>
                </c:pt>
                <c:pt idx="4">
                  <c:v>21687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895168"/>
        <c:axId val="123905152"/>
        <c:axId val="0"/>
      </c:bar3DChart>
      <c:catAx>
        <c:axId val="123895168"/>
        <c:scaling>
          <c:orientation val="minMax"/>
        </c:scaling>
        <c:delete val="1"/>
        <c:axPos val="b"/>
        <c:majorTickMark val="out"/>
        <c:minorTickMark val="none"/>
        <c:tickLblPos val="none"/>
        <c:crossAx val="123905152"/>
        <c:crosses val="autoZero"/>
        <c:auto val="1"/>
        <c:lblAlgn val="ctr"/>
        <c:lblOffset val="100"/>
        <c:noMultiLvlLbl val="0"/>
      </c:catAx>
      <c:valAx>
        <c:axId val="123905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895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289220426394066E-2"/>
          <c:y val="1.5678655720043608E-2"/>
          <c:w val="0.94829799235621859"/>
          <c:h val="0.9318156007496306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(млн.руб.)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19883040935672E-2"/>
                  <c:y val="-1.9642232966162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95906432748537E-2"/>
                  <c:y val="-8.4180998426411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8479532163742158E-3"/>
                  <c:y val="-3.9284465932325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157894736842105E-2"/>
                  <c:y val="-3.086636608968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619883040935672E-2"/>
                  <c:y val="-2.5254299527923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 i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1962.4</c:v>
                </c:pt>
                <c:pt idx="1">
                  <c:v>4718</c:v>
                </c:pt>
                <c:pt idx="2">
                  <c:v>1133.9000000000001</c:v>
                </c:pt>
                <c:pt idx="3">
                  <c:v>2172.4</c:v>
                </c:pt>
                <c:pt idx="4">
                  <c:v>5167.1000000000004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404288"/>
        <c:axId val="125405824"/>
        <c:axId val="61877312"/>
      </c:bar3DChart>
      <c:catAx>
        <c:axId val="12540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5405824"/>
        <c:crosses val="autoZero"/>
        <c:auto val="1"/>
        <c:lblAlgn val="ctr"/>
        <c:lblOffset val="100"/>
        <c:noMultiLvlLbl val="0"/>
      </c:catAx>
      <c:valAx>
        <c:axId val="125405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404288"/>
        <c:crosses val="autoZero"/>
        <c:crossBetween val="between"/>
      </c:valAx>
      <c:serAx>
        <c:axId val="61877312"/>
        <c:scaling>
          <c:orientation val="minMax"/>
        </c:scaling>
        <c:delete val="1"/>
        <c:axPos val="b"/>
        <c:majorTickMark val="out"/>
        <c:minorTickMark val="none"/>
        <c:tickLblPos val="nextTo"/>
        <c:crossAx val="12540582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2909413284073E-2"/>
          <c:y val="0.16550558309350713"/>
          <c:w val="0.91973588300486941"/>
          <c:h val="0.701363661267469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Строительство газопроводных сетей, (км.)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</c:v>
                </c:pt>
                <c:pt idx="1">
                  <c:v>8.9</c:v>
                </c:pt>
                <c:pt idx="2">
                  <c:v>34.9</c:v>
                </c:pt>
                <c:pt idx="3">
                  <c:v>69.400000000000006</c:v>
                </c:pt>
                <c:pt idx="4">
                  <c:v>76.099999999999994</c:v>
                </c:pt>
                <c:pt idx="5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829312"/>
        <c:axId val="148830848"/>
      </c:barChart>
      <c:catAx>
        <c:axId val="14882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8830848"/>
        <c:crosses val="autoZero"/>
        <c:auto val="1"/>
        <c:lblAlgn val="ctr"/>
        <c:lblOffset val="100"/>
        <c:noMultiLvlLbl val="0"/>
      </c:catAx>
      <c:valAx>
        <c:axId val="148830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829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8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Прозводство комбикорма, (тыс.тонн)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35.6</c:v>
                </c:pt>
                <c:pt idx="1">
                  <c:v>113.4</c:v>
                </c:pt>
                <c:pt idx="2">
                  <c:v>191.1</c:v>
                </c:pt>
                <c:pt idx="3">
                  <c:v>192.1</c:v>
                </c:pt>
                <c:pt idx="4">
                  <c:v>227.5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847104"/>
        <c:axId val="112848896"/>
      </c:barChart>
      <c:catAx>
        <c:axId val="11284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2848896"/>
        <c:crosses val="autoZero"/>
        <c:auto val="1"/>
        <c:lblAlgn val="ctr"/>
        <c:lblOffset val="100"/>
        <c:noMultiLvlLbl val="0"/>
      </c:catAx>
      <c:valAx>
        <c:axId val="112848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847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5441024"/>
        <c:axId val="123958400"/>
      </c:barChart>
      <c:catAx>
        <c:axId val="115441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958400"/>
        <c:crosses val="autoZero"/>
        <c:auto val="1"/>
        <c:lblAlgn val="ctr"/>
        <c:lblOffset val="100"/>
        <c:noMultiLvlLbl val="0"/>
      </c:catAx>
      <c:valAx>
        <c:axId val="123958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54410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layout/>
      <c:overlay val="0"/>
      <c:txPr>
        <a:bodyPr/>
        <a:lstStyle/>
        <a:p>
          <a:pPr>
            <a:defRPr sz="28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909149514205463"/>
          <c:y val="0.3188851342543309"/>
          <c:w val="0.72488825484387343"/>
          <c:h val="0.529070836860236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в целом по району, (млн.руб.)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277.60000000000002</c:v>
                </c:pt>
                <c:pt idx="1">
                  <c:v>298.89999999999998</c:v>
                </c:pt>
                <c:pt idx="2">
                  <c:v>320.89999999999998</c:v>
                </c:pt>
                <c:pt idx="3">
                  <c:v>356.9</c:v>
                </c:pt>
                <c:pt idx="4">
                  <c:v>400.4</c:v>
                </c:pt>
                <c:pt idx="5">
                  <c:v>432.1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052288"/>
        <c:axId val="133053824"/>
      </c:barChart>
      <c:catAx>
        <c:axId val="13305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3053824"/>
        <c:crosses val="autoZero"/>
        <c:auto val="1"/>
        <c:lblAlgn val="ctr"/>
        <c:lblOffset val="100"/>
        <c:noMultiLvlLbl val="0"/>
      </c:catAx>
      <c:valAx>
        <c:axId val="133053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052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252634820695315"/>
          <c:y val="0.4676822655110629"/>
          <c:w val="0.16117408006397049"/>
          <c:h val="0.317997651228194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8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2502837751845031E-2"/>
          <c:y val="0.19029009273431705"/>
          <c:w val="0.75283519638024499"/>
          <c:h val="0.66789570045499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произведенной продукции малыми предприятиями, (млн.руб.)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136.6</c:v>
                </c:pt>
                <c:pt idx="1">
                  <c:v>160.30000000000001</c:v>
                </c:pt>
                <c:pt idx="2">
                  <c:v>183.7</c:v>
                </c:pt>
                <c:pt idx="3">
                  <c:v>313.10000000000002</c:v>
                </c:pt>
                <c:pt idx="4">
                  <c:v>421.6</c:v>
                </c:pt>
                <c:pt idx="5">
                  <c:v>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239936"/>
        <c:axId val="133241472"/>
      </c:barChart>
      <c:catAx>
        <c:axId val="13323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3241472"/>
        <c:crosses val="autoZero"/>
        <c:auto val="1"/>
        <c:lblAlgn val="ctr"/>
        <c:lblOffset val="100"/>
        <c:noMultiLvlLbl val="0"/>
      </c:catAx>
      <c:valAx>
        <c:axId val="133241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239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70952173877509"/>
          <c:y val="0.43181954734602174"/>
          <c:w val="0.18448726340454158"/>
          <c:h val="0.324080046178773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 sz="2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2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бюджета Конышевского района, (млн.руб.)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20748814899592E-2"/>
          <c:y val="0.2120646085028231"/>
          <c:w val="0.73789146775501235"/>
          <c:h val="0.661678801991812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 Конышевского района, (млн.руб.)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250.1</c:v>
                </c:pt>
                <c:pt idx="1">
                  <c:v>229.2</c:v>
                </c:pt>
                <c:pt idx="2">
                  <c:v>254</c:v>
                </c:pt>
                <c:pt idx="3">
                  <c:v>399.7</c:v>
                </c:pt>
                <c:pt idx="4">
                  <c:v>348.6</c:v>
                </c:pt>
                <c:pt idx="5">
                  <c:v>333.1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699136"/>
        <c:axId val="160700672"/>
        <c:axId val="0"/>
      </c:bar3DChart>
      <c:catAx>
        <c:axId val="16069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700672"/>
        <c:crosses val="autoZero"/>
        <c:auto val="1"/>
        <c:lblAlgn val="ctr"/>
        <c:lblOffset val="100"/>
        <c:noMultiLvlLbl val="0"/>
      </c:catAx>
      <c:valAx>
        <c:axId val="160700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69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45232421366861"/>
          <c:y val="0.42648114046228092"/>
          <c:w val="0.21591301894328496"/>
          <c:h val="0.3284567881635763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8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231568300133218E-2"/>
          <c:y val="9.3445745189548124E-2"/>
          <c:w val="0.78668966487152092"/>
          <c:h val="0.852112965057051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доходы, (млн.руб.)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18253968253968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544711588676473E-3"/>
                  <c:y val="-0.354819400717172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089423177352945E-3"/>
                  <c:y val="-0.37967764300286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363413476602942E-3"/>
                  <c:y val="-0.388861500023953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544711588676473E-3"/>
                  <c:y val="-0.387189061809346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0.409326315275664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37.9</c:v>
                </c:pt>
                <c:pt idx="1">
                  <c:v>76.5</c:v>
                </c:pt>
                <c:pt idx="2">
                  <c:v>85.6</c:v>
                </c:pt>
                <c:pt idx="3">
                  <c:v>84.1</c:v>
                </c:pt>
                <c:pt idx="4">
                  <c:v>81.099999999999994</c:v>
                </c:pt>
                <c:pt idx="5">
                  <c:v>88.1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858112"/>
        <c:axId val="160859648"/>
      </c:barChart>
      <c:catAx>
        <c:axId val="16085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859648"/>
        <c:crosses val="autoZero"/>
        <c:auto val="1"/>
        <c:lblAlgn val="ctr"/>
        <c:lblOffset val="100"/>
        <c:noMultiLvlLbl val="0"/>
      </c:catAx>
      <c:valAx>
        <c:axId val="160859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858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01310810637473"/>
          <c:y val="0.51909871651982442"/>
          <c:w val="0.178714536099287"/>
          <c:h val="8.509584746842824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tx>
        <c:rich>
          <a:bodyPr/>
          <a:lstStyle/>
          <a:p>
            <a:pPr>
              <a:defRPr sz="20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20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бюджета Конышевского района, (млн.руб.)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20748814899592E-2"/>
          <c:y val="0.2120646085028231"/>
          <c:w val="0.73789146775501235"/>
          <c:h val="0.661678801991812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 Конышевского района, (млн.руб.)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250.1</c:v>
                </c:pt>
                <c:pt idx="1">
                  <c:v>229.2</c:v>
                </c:pt>
                <c:pt idx="2">
                  <c:v>254</c:v>
                </c:pt>
                <c:pt idx="3">
                  <c:v>399.7</c:v>
                </c:pt>
                <c:pt idx="4">
                  <c:v>348.6</c:v>
                </c:pt>
                <c:pt idx="5">
                  <c:v>333.1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403840"/>
        <c:axId val="162405376"/>
        <c:axId val="0"/>
      </c:bar3DChart>
      <c:catAx>
        <c:axId val="162403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405376"/>
        <c:crosses val="autoZero"/>
        <c:auto val="1"/>
        <c:lblAlgn val="ctr"/>
        <c:lblOffset val="100"/>
        <c:noMultiLvlLbl val="0"/>
      </c:catAx>
      <c:valAx>
        <c:axId val="162405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403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45232421366861"/>
          <c:y val="0.42648114046228092"/>
          <c:w val="0.21591301894328496"/>
          <c:h val="0.3284567881635763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доходы, (млн.руб.)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18253968253968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313492063492063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437781360066642E-17"/>
                  <c:y val="-0.34523809523809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345238095238095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34126984126984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4875562720133283E-17"/>
                  <c:y val="-0.36111111111111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37.9</c:v>
                </c:pt>
                <c:pt idx="1">
                  <c:v>76.5</c:v>
                </c:pt>
                <c:pt idx="2">
                  <c:v>85.6</c:v>
                </c:pt>
                <c:pt idx="3">
                  <c:v>84.1</c:v>
                </c:pt>
                <c:pt idx="4">
                  <c:v>81.099999999999994</c:v>
                </c:pt>
                <c:pt idx="5">
                  <c:v>88.1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418048"/>
        <c:axId val="162456704"/>
      </c:barChart>
      <c:catAx>
        <c:axId val="16241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456704"/>
        <c:crosses val="autoZero"/>
        <c:auto val="1"/>
        <c:lblAlgn val="ctr"/>
        <c:lblOffset val="100"/>
        <c:noMultiLvlLbl val="0"/>
      </c:catAx>
      <c:valAx>
        <c:axId val="162456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418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2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ru-RU" sz="2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Инвестиции в основной капитал, млн.руб.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6256197142024E-2"/>
          <c:y val="0.13667143879742305"/>
          <c:w val="0.68841617708003222"/>
          <c:h val="0.783758583207402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(млн.руб.)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2585.1999999999998</c:v>
                </c:pt>
                <c:pt idx="1">
                  <c:v>1962.4</c:v>
                </c:pt>
                <c:pt idx="2">
                  <c:v>4718</c:v>
                </c:pt>
                <c:pt idx="3">
                  <c:v>1133.9000000000001</c:v>
                </c:pt>
                <c:pt idx="4">
                  <c:v>2172.4</c:v>
                </c:pt>
                <c:pt idx="5">
                  <c:v>5167.1000000000004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508160"/>
        <c:axId val="162522240"/>
        <c:axId val="162319872"/>
      </c:bar3DChart>
      <c:catAx>
        <c:axId val="16250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522240"/>
        <c:crosses val="autoZero"/>
        <c:auto val="1"/>
        <c:lblAlgn val="ctr"/>
        <c:lblOffset val="100"/>
        <c:noMultiLvlLbl val="0"/>
      </c:catAx>
      <c:valAx>
        <c:axId val="162522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508160"/>
        <c:crosses val="autoZero"/>
        <c:crossBetween val="between"/>
      </c:valAx>
      <c:serAx>
        <c:axId val="162319872"/>
        <c:scaling>
          <c:orientation val="minMax"/>
        </c:scaling>
        <c:delete val="1"/>
        <c:axPos val="b"/>
        <c:majorTickMark val="out"/>
        <c:minorTickMark val="none"/>
        <c:tickLblPos val="nextTo"/>
        <c:crossAx val="162522240"/>
        <c:crosses val="autoZero"/>
      </c:serAx>
    </c:plotArea>
    <c:legend>
      <c:legendPos val="r"/>
      <c:layout>
        <c:manualLayout>
          <c:xMode val="edge"/>
          <c:yMode val="edge"/>
          <c:x val="0.7234038713910762"/>
          <c:y val="0.50160542432195976"/>
          <c:w val="0.27428131379410908"/>
          <c:h val="0.2149437570303711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2502837751845031E-2"/>
          <c:y val="0.3625932149750164"/>
          <c:w val="0.65339225518587774"/>
          <c:h val="0.495592541910522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произведенной продукции малыми предприятиями, (млн.руб.)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136.6</c:v>
                </c:pt>
                <c:pt idx="1">
                  <c:v>160.30000000000001</c:v>
                </c:pt>
                <c:pt idx="2">
                  <c:v>183.7</c:v>
                </c:pt>
                <c:pt idx="3">
                  <c:v>313.10000000000002</c:v>
                </c:pt>
                <c:pt idx="4">
                  <c:v>421.6</c:v>
                </c:pt>
                <c:pt idx="5">
                  <c:v>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063872"/>
        <c:axId val="164065664"/>
      </c:barChart>
      <c:catAx>
        <c:axId val="164063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065664"/>
        <c:crosses val="autoZero"/>
        <c:auto val="1"/>
        <c:lblAlgn val="ctr"/>
        <c:lblOffset val="100"/>
        <c:noMultiLvlLbl val="0"/>
      </c:catAx>
      <c:valAx>
        <c:axId val="164065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406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8254129880921"/>
          <c:y val="0.43405729109788249"/>
          <c:w val="0.26807694238156454"/>
          <c:h val="0.324080046178773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layout/>
      <c:overlay val="0"/>
      <c:txPr>
        <a:bodyPr/>
        <a:lstStyle/>
        <a:p>
          <a:pPr>
            <a:defRPr sz="20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2307831276751623E-2"/>
          <c:y val="0.33852734837645937"/>
          <c:w val="0.72488825484387343"/>
          <c:h val="0.529070836860236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в целом по району, (млн.руб.)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277.60000000000002</c:v>
                </c:pt>
                <c:pt idx="1">
                  <c:v>298.89999999999998</c:v>
                </c:pt>
                <c:pt idx="2">
                  <c:v>320.89999999999998</c:v>
                </c:pt>
                <c:pt idx="3">
                  <c:v>356.9</c:v>
                </c:pt>
                <c:pt idx="4">
                  <c:v>400.4</c:v>
                </c:pt>
                <c:pt idx="5">
                  <c:v>432.1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79968"/>
        <c:axId val="168189952"/>
      </c:barChart>
      <c:catAx>
        <c:axId val="16817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189952"/>
        <c:crosses val="autoZero"/>
        <c:auto val="1"/>
        <c:lblAlgn val="ctr"/>
        <c:lblOffset val="100"/>
        <c:noMultiLvlLbl val="0"/>
      </c:catAx>
      <c:valAx>
        <c:axId val="168189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179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105029039357075"/>
          <c:y val="0.40167676582710465"/>
          <c:w val="0.23693870186845911"/>
          <c:h val="0.3179976512281945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4073750168816172E-2"/>
          <c:y val="0.22904455650302921"/>
          <c:w val="0.75489336834326914"/>
          <c:h val="0.63458952768949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Производсто мяса, (тонн)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1636</c:v>
                </c:pt>
                <c:pt idx="1">
                  <c:v>8711</c:v>
                </c:pt>
                <c:pt idx="2">
                  <c:v>14136</c:v>
                </c:pt>
                <c:pt idx="3">
                  <c:v>27147</c:v>
                </c:pt>
                <c:pt idx="4">
                  <c:v>42184</c:v>
                </c:pt>
                <c:pt idx="5">
                  <c:v>44300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206720"/>
        <c:axId val="168208256"/>
      </c:barChart>
      <c:catAx>
        <c:axId val="16820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208256"/>
        <c:crosses val="autoZero"/>
        <c:auto val="1"/>
        <c:lblAlgn val="ctr"/>
        <c:lblOffset val="100"/>
        <c:noMultiLvlLbl val="0"/>
      </c:catAx>
      <c:valAx>
        <c:axId val="16820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206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47443064887059"/>
          <c:y val="0.38268016579582426"/>
          <c:w val="0.14683585788954601"/>
          <c:h val="0.2290897089143116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уровень зарегистрированной безработицы по Конышевскому району,%</c:v>
                </c:pt>
              </c:strCache>
            </c:strRef>
          </c:tx>
          <c:invertIfNegative val="0"/>
          <c:cat>
            <c:strRef>
              <c:f>Лист1!$B$1:$G$1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2.14</c:v>
                </c:pt>
                <c:pt idx="1">
                  <c:v>2.39</c:v>
                </c:pt>
                <c:pt idx="2">
                  <c:v>1.91</c:v>
                </c:pt>
                <c:pt idx="3">
                  <c:v>2.46</c:v>
                </c:pt>
                <c:pt idx="4">
                  <c:v>1.68</c:v>
                </c:pt>
                <c:pt idx="5">
                  <c:v>1.29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433856"/>
        <c:axId val="119468800"/>
      </c:barChart>
      <c:catAx>
        <c:axId val="119433856"/>
        <c:scaling>
          <c:orientation val="minMax"/>
        </c:scaling>
        <c:delete val="0"/>
        <c:axPos val="b"/>
        <c:majorTickMark val="out"/>
        <c:minorTickMark val="none"/>
        <c:tickLblPos val="nextTo"/>
        <c:crossAx val="119468800"/>
        <c:crosses val="autoZero"/>
        <c:auto val="1"/>
        <c:lblAlgn val="ctr"/>
        <c:lblOffset val="100"/>
        <c:noMultiLvlLbl val="0"/>
      </c:catAx>
      <c:valAx>
        <c:axId val="119468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433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5198673082531354E-2"/>
          <c:y val="0.34137920259967502"/>
          <c:w val="0.65606408573928254"/>
          <c:h val="0.55920947381577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зароботная плата на одного работающего в Конышевском районе, (руб.)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13282.1</c:v>
                </c:pt>
                <c:pt idx="1">
                  <c:v>15023</c:v>
                </c:pt>
                <c:pt idx="2">
                  <c:v>17160</c:v>
                </c:pt>
                <c:pt idx="3">
                  <c:v>18390</c:v>
                </c:pt>
                <c:pt idx="4">
                  <c:v>19178</c:v>
                </c:pt>
                <c:pt idx="5">
                  <c:v>21687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361984"/>
        <c:axId val="168363520"/>
      </c:barChart>
      <c:catAx>
        <c:axId val="168361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363520"/>
        <c:crosses val="autoZero"/>
        <c:auto val="1"/>
        <c:lblAlgn val="ctr"/>
        <c:lblOffset val="100"/>
        <c:noMultiLvlLbl val="0"/>
      </c:catAx>
      <c:valAx>
        <c:axId val="16836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36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505905511811021"/>
          <c:y val="0.43388138982627172"/>
          <c:w val="0.26262613006707497"/>
          <c:h val="0.2747965879265091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layout>
        <c:manualLayout>
          <c:xMode val="edge"/>
          <c:yMode val="edge"/>
          <c:x val="0.161559127099970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999033974919802E-2"/>
          <c:y val="0.21159454255027943"/>
          <c:w val="0.75340390221664144"/>
          <c:h val="0.66753950060039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Строительство газопроводных сетей, (км.)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24</c:v>
                </c:pt>
                <c:pt idx="1">
                  <c:v>8.9</c:v>
                </c:pt>
                <c:pt idx="2">
                  <c:v>34.9</c:v>
                </c:pt>
                <c:pt idx="3">
                  <c:v>69.400000000000006</c:v>
                </c:pt>
                <c:pt idx="4">
                  <c:v>76.099999999999994</c:v>
                </c:pt>
                <c:pt idx="5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404864"/>
        <c:axId val="168406400"/>
      </c:barChart>
      <c:catAx>
        <c:axId val="16840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406400"/>
        <c:crosses val="autoZero"/>
        <c:auto val="1"/>
        <c:lblAlgn val="ctr"/>
        <c:lblOffset val="100"/>
        <c:noMultiLvlLbl val="0"/>
      </c:catAx>
      <c:valAx>
        <c:axId val="168406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404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246646252551767"/>
          <c:y val="0.41827209098862644"/>
          <c:w val="0.20521872265966754"/>
          <c:h val="0.1831977252843394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9033974919802E-2"/>
          <c:y val="3.6121109861267334E-2"/>
          <c:w val="0.68200149460484105"/>
          <c:h val="0.86446756655418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Строительство автомобильных дорог, (км.)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4.5</c:v>
                </c:pt>
                <c:pt idx="3">
                  <c:v>4.2</c:v>
                </c:pt>
                <c:pt idx="4">
                  <c:v>2.8</c:v>
                </c:pt>
                <c:pt idx="5">
                  <c:v>5.5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Реконструкция автомобильных дорог, (км.)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3.5</c:v>
                </c:pt>
                <c:pt idx="1">
                  <c:v>10.8</c:v>
                </c:pt>
                <c:pt idx="2">
                  <c:v>12.2</c:v>
                </c:pt>
                <c:pt idx="3">
                  <c:v>15.4</c:v>
                </c:pt>
                <c:pt idx="4">
                  <c:v>11.4</c:v>
                </c:pt>
                <c:pt idx="5">
                  <c:v>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285312"/>
        <c:axId val="170295296"/>
      </c:barChart>
      <c:catAx>
        <c:axId val="17028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0295296"/>
        <c:crosses val="autoZero"/>
        <c:auto val="1"/>
        <c:lblAlgn val="ctr"/>
        <c:lblOffset val="100"/>
        <c:noMultiLvlLbl val="0"/>
      </c:catAx>
      <c:valAx>
        <c:axId val="170295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2853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ru-RU"/>
          </a:p>
        </c:txPr>
      </c:legendEntry>
      <c:layout>
        <c:manualLayout>
          <c:xMode val="edge"/>
          <c:yMode val="edge"/>
          <c:x val="0.76513998250218718"/>
          <c:y val="0.31283402074740657"/>
          <c:w val="0.21171186934966463"/>
          <c:h val="0.44576052993375825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5765893846602502E-2"/>
          <c:y val="0.16697444069491313"/>
          <c:w val="0.76057779235928846"/>
          <c:h val="0.73361423572053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Введено жилых домов, (кв.м.)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2123</c:v>
                </c:pt>
                <c:pt idx="1">
                  <c:v>3319</c:v>
                </c:pt>
                <c:pt idx="2">
                  <c:v>3719</c:v>
                </c:pt>
                <c:pt idx="3">
                  <c:v>4640</c:v>
                </c:pt>
                <c:pt idx="4">
                  <c:v>5541</c:v>
                </c:pt>
                <c:pt idx="5">
                  <c:v>3610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341120"/>
        <c:axId val="170342656"/>
      </c:barChart>
      <c:catAx>
        <c:axId val="17034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0342656"/>
        <c:crosses val="autoZero"/>
        <c:auto val="1"/>
        <c:lblAlgn val="ctr"/>
        <c:lblOffset val="100"/>
        <c:noMultiLvlLbl val="0"/>
      </c:catAx>
      <c:valAx>
        <c:axId val="170342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341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856590842811315"/>
          <c:y val="0.36684945631796018"/>
          <c:w val="0.19911927675707203"/>
          <c:h val="0.182868703912010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среднемесячная заработная плата 1 работника по Конышевскому району (по крупным и средним предприятиям)</c:v>
                </c:pt>
              </c:strCache>
            </c:strRef>
          </c:tx>
          <c:invertIfNegative val="0"/>
          <c:cat>
            <c:strRef>
              <c:f>Лист1!$B$1:$G$1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15023</c:v>
                </c:pt>
                <c:pt idx="1">
                  <c:v>17581</c:v>
                </c:pt>
                <c:pt idx="2">
                  <c:v>20254</c:v>
                </c:pt>
                <c:pt idx="3">
                  <c:v>24787</c:v>
                </c:pt>
                <c:pt idx="4">
                  <c:v>25575</c:v>
                </c:pt>
                <c:pt idx="5">
                  <c:v>27599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892032"/>
        <c:axId val="74894336"/>
      </c:barChart>
      <c:catAx>
        <c:axId val="74892032"/>
        <c:scaling>
          <c:orientation val="minMax"/>
        </c:scaling>
        <c:delete val="0"/>
        <c:axPos val="b"/>
        <c:majorTickMark val="out"/>
        <c:minorTickMark val="none"/>
        <c:tickLblPos val="nextTo"/>
        <c:crossAx val="74894336"/>
        <c:crosses val="autoZero"/>
        <c:auto val="1"/>
        <c:lblAlgn val="ctr"/>
        <c:lblOffset val="100"/>
        <c:noMultiLvlLbl val="0"/>
      </c:catAx>
      <c:valAx>
        <c:axId val="74894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892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6256197142024E-2"/>
          <c:y val="0.13667143879742305"/>
          <c:w val="0.68841617708003222"/>
          <c:h val="0.783758583207402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(млн.руб.)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2585.1999999999998</c:v>
                </c:pt>
                <c:pt idx="1">
                  <c:v>1962.4</c:v>
                </c:pt>
                <c:pt idx="2">
                  <c:v>4718</c:v>
                </c:pt>
                <c:pt idx="3">
                  <c:v>1133.9000000000001</c:v>
                </c:pt>
                <c:pt idx="4">
                  <c:v>2172.4</c:v>
                </c:pt>
                <c:pt idx="5">
                  <c:v>6076.8</c:v>
                </c:pt>
                <c:pt idx="6">
                  <c:v>3321.4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2220672"/>
        <c:axId val="72222592"/>
        <c:axId val="109161984"/>
      </c:bar3DChart>
      <c:catAx>
        <c:axId val="7222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222592"/>
        <c:crosses val="autoZero"/>
        <c:auto val="1"/>
        <c:lblAlgn val="ctr"/>
        <c:lblOffset val="100"/>
        <c:noMultiLvlLbl val="0"/>
      </c:catAx>
      <c:valAx>
        <c:axId val="7222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2220672"/>
        <c:crosses val="autoZero"/>
        <c:crossBetween val="between"/>
      </c:valAx>
      <c:serAx>
        <c:axId val="109161984"/>
        <c:scaling>
          <c:orientation val="minMax"/>
        </c:scaling>
        <c:delete val="1"/>
        <c:axPos val="b"/>
        <c:majorTickMark val="out"/>
        <c:minorTickMark val="none"/>
        <c:tickLblPos val="nextTo"/>
        <c:crossAx val="72222592"/>
        <c:crosses val="autoZero"/>
      </c:serAx>
    </c:plotArea>
    <c:legend>
      <c:legendPos val="r"/>
      <c:layout>
        <c:manualLayout>
          <c:xMode val="edge"/>
          <c:yMode val="edge"/>
          <c:x val="0.7234038713910762"/>
          <c:y val="0.50160542432195976"/>
          <c:w val="0.27428131379410908"/>
          <c:h val="0.2149437570303711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индекс физического объема оборота розничной торговли (по крупным и средним предприятиям),%</c:v>
                </c:pt>
              </c:strCache>
            </c:strRef>
          </c:tx>
          <c:invertIfNegative val="0"/>
          <c:cat>
            <c:strRef>
              <c:f>Лист1!$B$1:$G$1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102.3</c:v>
                </c:pt>
                <c:pt idx="1">
                  <c:v>96.7</c:v>
                </c:pt>
                <c:pt idx="2">
                  <c:v>86.2</c:v>
                </c:pt>
                <c:pt idx="3">
                  <c:v>240</c:v>
                </c:pt>
                <c:pt idx="4">
                  <c:v>360</c:v>
                </c:pt>
                <c:pt idx="5">
                  <c:v>108.3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579136"/>
        <c:axId val="75170944"/>
      </c:barChart>
      <c:catAx>
        <c:axId val="73579136"/>
        <c:scaling>
          <c:orientation val="minMax"/>
        </c:scaling>
        <c:delete val="0"/>
        <c:axPos val="b"/>
        <c:majorTickMark val="out"/>
        <c:minorTickMark val="none"/>
        <c:tickLblPos val="nextTo"/>
        <c:crossAx val="75170944"/>
        <c:crosses val="autoZero"/>
        <c:auto val="1"/>
        <c:lblAlgn val="ctr"/>
        <c:lblOffset val="100"/>
        <c:noMultiLvlLbl val="0"/>
      </c:catAx>
      <c:valAx>
        <c:axId val="7517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5791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индекс физического объема оборота розничной торговли (по крупным и средним предприятиям),%</c:v>
                </c:pt>
              </c:strCache>
            </c:strRef>
          </c:tx>
          <c:invertIfNegative val="0"/>
          <c:cat>
            <c:strRef>
              <c:f>Лист1!$B$1:$G$1</c:f>
              <c:strCach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102.3</c:v>
                </c:pt>
                <c:pt idx="1">
                  <c:v>96.7</c:v>
                </c:pt>
                <c:pt idx="2">
                  <c:v>86.2</c:v>
                </c:pt>
                <c:pt idx="3">
                  <c:v>240</c:v>
                </c:pt>
                <c:pt idx="4">
                  <c:v>360</c:v>
                </c:pt>
                <c:pt idx="5">
                  <c:v>108.3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472960"/>
        <c:axId val="214769664"/>
      </c:barChart>
      <c:catAx>
        <c:axId val="214472960"/>
        <c:scaling>
          <c:orientation val="minMax"/>
        </c:scaling>
        <c:delete val="0"/>
        <c:axPos val="b"/>
        <c:majorTickMark val="out"/>
        <c:minorTickMark val="none"/>
        <c:tickLblPos val="nextTo"/>
        <c:crossAx val="214769664"/>
        <c:crosses val="autoZero"/>
        <c:auto val="1"/>
        <c:lblAlgn val="ctr"/>
        <c:lblOffset val="100"/>
        <c:noMultiLvlLbl val="0"/>
      </c:catAx>
      <c:valAx>
        <c:axId val="214769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4729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Вся посевная площадь </a:t>
            </a:r>
            <a:r>
              <a:rPr lang="ru-RU" dirty="0" err="1"/>
              <a:t>тыс,га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139"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42.1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49.8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51.7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55.8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6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55.2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21277568"/>
        <c:axId val="250741888"/>
      </c:barChart>
      <c:catAx>
        <c:axId val="22127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50741888"/>
        <c:crosses val="autoZero"/>
        <c:auto val="1"/>
        <c:lblAlgn val="ctr"/>
        <c:lblOffset val="100"/>
        <c:noMultiLvlLbl val="0"/>
      </c:catAx>
      <c:valAx>
        <c:axId val="2507418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21277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0.00063</cdr:x>
      <cdr:y>0</cdr:y>
    </cdr:from>
    <cdr:to>
      <cdr:x>1</cdr:x>
      <cdr:y>1</cdr:y>
    </cdr:to>
    <cdr:pic>
      <cdr:nvPicPr>
        <cdr:cNvPr id="3" name="Picture 2" descr="&amp;Scy;&amp;ocy;&amp;tscy;&amp;icy;&amp;acy;&amp;lcy;&amp;softcy;&amp;ncy;&amp;acy;&amp;yacy; &amp;zcy;&amp;acy;&amp;shchcy;&amp;icy;&amp;tcy;&amp;acy; &amp;ncy;&amp;acy;&amp;scy;&amp;iecy;&amp;lcy;&amp;iecy;&amp;ncy;&amp;icy;&amp;yacy; - - &amp;Ocy;&amp;fcy;&amp;icy;&amp;tscy;&amp;icy;&amp;acy;&amp;lcy;&amp;softcy;&amp;ncy;&amp;ycy;&amp;jcy; &amp;scy;&amp;acy;&amp;jcy;&amp;tcy; &amp;acy;&amp;dcy;&amp;mcy;&amp;icy;&amp;ncy;&amp;icy;&amp;scy;&amp;tcy;&amp;rcy;&amp;acy;&amp;tscy;&amp;icy;&amp;icy; ..."/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50000"/>
        <a:stretch xmlns:a="http://schemas.openxmlformats.org/drawingml/2006/main"/>
      </cdr:blipFill>
      <cdr:spPr bwMode="auto">
        <a:xfrm xmlns:a="http://schemas.openxmlformats.org/drawingml/2006/main">
          <a:off x="2826" y="0"/>
          <a:ext cx="4482128" cy="268242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0.15965</cdr:x>
      <cdr:y>0.95518</cdr:y>
    </cdr:from>
    <cdr:to>
      <cdr:x>0.95261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386880" y="4323109"/>
          <a:ext cx="6888257" cy="202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  </a:t>
          </a:r>
          <a:r>
            <a:rPr lang="ru-RU" sz="1100" dirty="0" smtClean="0"/>
            <a:t>   </a:t>
          </a:r>
          <a:r>
            <a:rPr lang="ru-RU" sz="1100" dirty="0"/>
            <a:t>2012                        </a:t>
          </a:r>
          <a:r>
            <a:rPr lang="ru-RU" sz="1100" dirty="0" smtClean="0"/>
            <a:t>     </a:t>
          </a:r>
          <a:r>
            <a:rPr lang="ru-RU" sz="1100" dirty="0"/>
            <a:t>2013              </a:t>
          </a:r>
          <a:r>
            <a:rPr lang="ru-RU" sz="1100" dirty="0" smtClean="0"/>
            <a:t>               </a:t>
          </a:r>
          <a:r>
            <a:rPr lang="ru-RU" sz="1100" dirty="0"/>
            <a:t>2014        </a:t>
          </a:r>
          <a:r>
            <a:rPr lang="ru-RU" sz="1100" dirty="0" smtClean="0"/>
            <a:t>                    </a:t>
          </a:r>
          <a:r>
            <a:rPr lang="ru-RU" sz="1100" dirty="0"/>
            <a:t>2015                        </a:t>
          </a:r>
          <a:r>
            <a:rPr lang="ru-RU" sz="1100" dirty="0" smtClean="0"/>
            <a:t>       </a:t>
          </a:r>
          <a:r>
            <a:rPr lang="ru-RU" sz="1100" dirty="0"/>
            <a:t>2016</a:t>
          </a:r>
        </a:p>
      </cdr:txBody>
    </cdr:sp>
  </cdr:relSizeAnchor>
  <cdr:relSizeAnchor xmlns:cdr="http://schemas.openxmlformats.org/drawingml/2006/chartDrawing">
    <cdr:from>
      <cdr:x>0.13253</cdr:x>
      <cdr:y>0.92118</cdr:y>
    </cdr:from>
    <cdr:to>
      <cdr:x>0.8509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38198" y="3562350"/>
          <a:ext cx="454342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0.2741</cdr:x>
      <cdr:y>0.01174</cdr:y>
    </cdr:from>
    <cdr:to>
      <cdr:x>0.75904</cdr:x>
      <cdr:y>0.0939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33549" y="47625"/>
          <a:ext cx="306705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B7681-59C5-4BEA-8179-CF011B1B4286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09495-3D82-4CEA-A9C4-D8C53A7BA7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6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143000" y="635000"/>
            <a:ext cx="4529138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07025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8BC42-F297-4E88-8077-1AE1D49774AA}" type="datetime1">
              <a:rPr lang="ru-RU" smtClean="0"/>
              <a:t>31.01.2018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857DD-8561-4BCD-AF4B-91E74B8095F1}" type="datetime1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38D-6866-4242-A519-EADEE251B47A}" type="datetime1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C420-228A-4D75-A0A7-6F6C8CE70138}" type="datetime1">
              <a:rPr lang="ru-RU" smtClean="0"/>
              <a:t>31.01.2018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F158-B198-4EE3-8418-790309F458A3}" type="datetime1">
              <a:rPr lang="ru-RU" smtClean="0"/>
              <a:t>31.01.2018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924C-F2E8-4CA6-86C2-46526D27B071}" type="datetime1">
              <a:rPr lang="ru-RU" smtClean="0"/>
              <a:t>31.01.2018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7438-A3C5-4315-943A-7C01D9ECD7AE}" type="datetime1">
              <a:rPr lang="ru-RU" smtClean="0"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EFF2-984D-4544-A3F4-4A21F8B0D1EA}" type="datetime1">
              <a:rPr lang="ru-RU" smtClean="0"/>
              <a:t>31.01.2018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1638E-8168-4FCE-9D08-0DEECA562072}" type="datetime1">
              <a:rPr lang="ru-RU" smtClean="0"/>
              <a:t>31.01.2018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FE6F-E970-4694-9BA2-0FDF99BD7D75}" type="datetime1">
              <a:rPr lang="ru-RU" smtClean="0"/>
              <a:t>31.01.2018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0D9-D210-4523-90D4-AAFB30042A24}" type="datetime1">
              <a:rPr lang="ru-RU" smtClean="0"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3D0B56-F7DE-40A0-BDBC-BD8A56E53B43}" type="datetime1">
              <a:rPr lang="ru-RU" smtClean="0"/>
              <a:t>31.01.2018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1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microsoft.com/office/2007/relationships/hdphoto" Target="../media/hdphoto7.wdp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4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4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100</a:t>
            </a:fld>
            <a:endParaRPr lang="ru-RU"/>
          </a:p>
        </p:txBody>
      </p:sp>
      <p:pic>
        <p:nvPicPr>
          <p:cNvPr id="4098" name="Picture 2" descr="Z:\foto\2015\дома сирот, парк, АПК, мини фок\P1080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320480" cy="3240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foto\2015\дома сирот, парк, АПК, мини фок\P1080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32034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1157" y="116632"/>
            <a:ext cx="3881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Дома детей сирот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101</a:t>
            </a:fld>
            <a:endParaRPr lang="ru-RU"/>
          </a:p>
        </p:txBody>
      </p:sp>
      <p:pic>
        <p:nvPicPr>
          <p:cNvPr id="5122" name="Picture 2" descr="Z:\АСО\Фонтаны\DSC07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00" y="1185293"/>
            <a:ext cx="4344199" cy="2891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АСО\Фонтаны\DSC07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6752"/>
            <a:ext cx="432698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53" y="3717032"/>
            <a:ext cx="454316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99905" y="116632"/>
            <a:ext cx="60837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Благоустройство площади перед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районным домом культуры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8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102</a:t>
            </a:fld>
            <a:endParaRPr lang="ru-RU"/>
          </a:p>
        </p:txBody>
      </p:sp>
      <p:pic>
        <p:nvPicPr>
          <p:cNvPr id="5" name="Picture 4" descr="Z:\АСО\ФОТО\P108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7" y="1124744"/>
            <a:ext cx="4248472" cy="3186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Z:\АСО\ФОТО\P108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52" y="1206826"/>
            <a:ext cx="4148615" cy="311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70652"/>
            <a:ext cx="2378517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53604" y="116632"/>
            <a:ext cx="5976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Благоустройство центрального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районного парка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996952"/>
            <a:ext cx="5148064" cy="3675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103</a:t>
            </a:fld>
            <a:endParaRPr lang="ru-RU"/>
          </a:p>
        </p:txBody>
      </p:sp>
      <p:pic>
        <p:nvPicPr>
          <p:cNvPr id="13314" name="Picture 2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9"/>
            <a:ext cx="4896544" cy="3989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0229" y="188640"/>
            <a:ext cx="822532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Многофункциональные спортивные площадки</a:t>
            </a:r>
            <a:endParaRPr lang="ru-RU" sz="3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347320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Защита населения от ЧС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482" name="Picture 2" descr="Z:\ЕДДС\Начальник ЕДДС\Входящие\2015\февраль\СМотр сил и средств 20.02.14г\SAM_3564_новый разме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b="20553"/>
          <a:stretch/>
        </p:blipFill>
        <p:spPr bwMode="auto">
          <a:xfrm>
            <a:off x="4644007" y="1035011"/>
            <a:ext cx="4344481" cy="2772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61656"/>
            <a:ext cx="4344481" cy="30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35010"/>
            <a:ext cx="4320480" cy="576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79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105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33497"/>
            <a:ext cx="8856984" cy="8382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Ситуационный и мониторинговый центр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71697"/>
            <a:ext cx="4320480" cy="287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971697"/>
            <a:ext cx="4355976" cy="289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заставка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53352"/>
            <a:ext cx="5032416" cy="334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1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106</a:t>
            </a:fld>
            <a:endParaRPr lang="ru-RU"/>
          </a:p>
        </p:txBody>
      </p:sp>
      <p:pic>
        <p:nvPicPr>
          <p:cNvPr id="7170" name="Picture 2" descr="C:\Users\Даничев\Desktop\Отчет главы\3d416653182e8a36e2c29fd475b80c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475717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32956636"/>
              </p:ext>
            </p:extLst>
          </p:nvPr>
        </p:nvGraphicFramePr>
        <p:xfrm>
          <a:off x="251520" y="116632"/>
          <a:ext cx="87129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27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107</a:t>
            </a:fld>
            <a:endParaRPr lang="ru-RU"/>
          </a:p>
        </p:txBody>
      </p:sp>
      <p:pic>
        <p:nvPicPr>
          <p:cNvPr id="4" name="Picture 4" descr="IMG_06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3" b="1758"/>
          <a:stretch>
            <a:fillRect/>
          </a:stretch>
        </p:blipFill>
        <p:spPr bwMode="auto">
          <a:xfrm>
            <a:off x="323528" y="2857143"/>
            <a:ext cx="3744416" cy="3754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5115" y="93058"/>
            <a:ext cx="7255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ООО «КМК «Гордость Провинции»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Z:\foto\для книги фото конышевский район\для книги\85 -летие района\Для банера\для книги фото конышевский район\фото для слайда  района\провинция\1 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0944"/>
            <a:ext cx="8496944" cy="215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1-tub-ru.yandex.net/i?id=a7554e4371b86ed79e83863c75239c83&amp;n=33&amp;h=215&amp;w=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00343"/>
            <a:ext cx="4709131" cy="306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413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8" y="3577381"/>
            <a:ext cx="4099238" cy="3280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108</a:t>
            </a:fld>
            <a:endParaRPr lang="ru-RU"/>
          </a:p>
        </p:txBody>
      </p:sp>
      <p:pic>
        <p:nvPicPr>
          <p:cNvPr id="13" name="Picture 6" descr="C:\Documents and Settings\Администратор\Рабочий стол\фото\фото по конышевское\IMG_0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" y="777283"/>
            <a:ext cx="4006872" cy="2795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ООО Альянс-Меб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32" y="958341"/>
            <a:ext cx="3896885" cy="2638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ages.slanet.ru/%7Esrc3348860_4/Izgotovlenie_myagkoj_mebel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98" y="3687520"/>
            <a:ext cx="3865519" cy="306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47886" y="0"/>
            <a:ext cx="4387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Производство кирпича,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ягкой мебели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109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33056"/>
            <a:ext cx="3745907" cy="280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Z:\foto\2017\Фото малого предпринимательства\DSC07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12" y="3933056"/>
            <a:ext cx="4210663" cy="280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Z:\СОННИКОВА\IMG_2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69773"/>
            <a:ext cx="3745907" cy="249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Z:\СОННИКОВА\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6" y="1369773"/>
            <a:ext cx="3427313" cy="257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48261" y="116632"/>
            <a:ext cx="39869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 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Конышевское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3959"/>
          <a:stretch/>
        </p:blipFill>
        <p:spPr>
          <a:xfrm>
            <a:off x="152160" y="3482544"/>
            <a:ext cx="4378037" cy="3229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0852" y="36240"/>
            <a:ext cx="79640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Здравоохранение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8" name="Picture 4" descr="&amp;Kcy;&amp;ocy;&amp;ncy;&amp;ycy;&amp;shcy;&amp;iecy;&amp;vcy;&amp;scy;&amp;kcy;&amp;acy;&amp;yacy; &amp;tscy;&amp;iecy;&amp;ncy;&amp;tcy;&amp;rcy;&amp;acy;&amp;lcy;&amp;softcy;&amp;ncy;&amp;acy;&amp;yacy; &amp;rcy;&amp;acy;&amp;jcy;&amp;ocy;&amp;ncy;&amp;ncy;&amp;acy;&amp;yacy; &amp;bcy;&amp;ocy;&amp;lcy;&amp;softcy;&amp;ncy;&amp;icy;&amp;tscy;&amp;a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13906" r="-1696" b="6902"/>
          <a:stretch/>
        </p:blipFill>
        <p:spPr bwMode="auto">
          <a:xfrm>
            <a:off x="4436134" y="3317272"/>
            <a:ext cx="4717560" cy="339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foto\для книги фото конышевский район\фото для слайда  района\больница\IMG_1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08" y="744126"/>
            <a:ext cx="4111325" cy="3277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110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2935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8629359" cy="314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6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111</a:t>
            </a:fld>
            <a:endParaRPr lang="ru-RU"/>
          </a:p>
        </p:txBody>
      </p:sp>
      <p:pic>
        <p:nvPicPr>
          <p:cNvPr id="11266" name="Picture 2" descr="C:\Users\Даничев\Desktop\Отчет главы\СХ\Уборка\IMG_2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5"/>
            <a:ext cx="3830711" cy="2553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аничев\Desktop\Отчет главы\СХ\Уборка\IMG_2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77116"/>
            <a:ext cx="3816424" cy="2544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Даничев\Desktop\Отчет главы\СХ\Уборка\IMG_2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5007792" cy="3338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6420" y="116632"/>
            <a:ext cx="5530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Сельское хозяйство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112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5888"/>
            <a:ext cx="3538632" cy="265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Z:\Фото сельское хозяйство 2014\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12" y="119675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:\Фото сельское хозяйство 2014\IMG_0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538632" cy="2653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Даничев\Desktop\Отчет главы\СХ\Уборка\IMG_2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981051" cy="2653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76420" y="116632"/>
            <a:ext cx="5530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Сельское хозяйство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113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75403" cy="525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114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4142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17" y="1268760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Z:\Фото сельское хозяйство 2014\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3552597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6420" y="116632"/>
            <a:ext cx="5530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Сельское хозяйство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115</a:t>
            </a:fld>
            <a:endParaRPr lang="ru-RU"/>
          </a:p>
        </p:txBody>
      </p:sp>
      <p:pic>
        <p:nvPicPr>
          <p:cNvPr id="15364" name="Picture 4" descr="https://otvet.imgsmail.ru/download/defdf4a6bb038c1a634e335ee2ca30bd_i-9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7"/>
          <a:stretch/>
        </p:blipFill>
        <p:spPr bwMode="auto">
          <a:xfrm>
            <a:off x="5166272" y="980086"/>
            <a:ext cx="3707964" cy="2693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grounde.ru/wp-content/uploads/2015/02/uborka-morkovi-svekly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7" y="3797265"/>
            <a:ext cx="4437906" cy="2917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sterhluki.ru/wp-content/uploads/2016/09/1654476-main_image-1446331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18" y="3835849"/>
            <a:ext cx="3813695" cy="2879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70" name="Picture 10" descr="http://sputnik.by/images/101824/11/1018241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0" y="1251627"/>
            <a:ext cx="4431623" cy="2397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76420" y="116632"/>
            <a:ext cx="5530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Сельское хозяйство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116</a:t>
            </a:fld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0"/>
          <a:stretch/>
        </p:blipFill>
        <p:spPr bwMode="auto">
          <a:xfrm>
            <a:off x="697722" y="1124744"/>
            <a:ext cx="3772725" cy="259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Z:\Фото сельское хозяйство 2014\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552453" cy="266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9" y="388176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39" y="3881762"/>
            <a:ext cx="4181397" cy="2787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552" y="116632"/>
            <a:ext cx="90284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Современная сельскохозяйственная техника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117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" y="692696"/>
            <a:ext cx="8479680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118</a:t>
            </a:fld>
            <a:endParaRPr lang="ru-RU"/>
          </a:p>
        </p:txBody>
      </p:sp>
      <p:pic>
        <p:nvPicPr>
          <p:cNvPr id="19458" name="Picture 2" descr="Z:\Фото сельское хозяйство 2014\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24310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balashover.ru/picture/news/2435_36b99b599263347b0be5bef3306f57f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64451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39504" y="116632"/>
            <a:ext cx="48045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Развитие свиноводства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119</a:t>
            </a:fld>
            <a:endParaRPr lang="ru-RU"/>
          </a:p>
        </p:txBody>
      </p:sp>
      <p:pic>
        <p:nvPicPr>
          <p:cNvPr id="20482" name="Picture 2" descr="Z:\Фото сельское хозяйство 2014\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398929" cy="3299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Z:\Фото сельское хозяйство 2014\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514118" cy="3385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01220" y="116632"/>
            <a:ext cx="46810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Развитие  овцеводства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6" name="Picture 4" descr="Z:\foto\для книги фото конышевский район\фото для слайда  района\больница\IMG_1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1756" y="1973377"/>
            <a:ext cx="5817168" cy="393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&amp;Kcy;&amp;ocy;&amp;ncy;&amp;ycy;&amp;shcy;&amp;iecy;&amp;vcy;&amp;scy;&amp;kcy;&amp;acy;&amp;yacy; &amp;tscy;&amp;iecy;&amp;ncy;&amp;tcy;&amp;rcy;&amp;acy;&amp;lcy;&amp;softcy;&amp;ncy;&amp;acy;&amp;yacy; &amp;rcy;&amp;acy;&amp;jcy;&amp;ocy;&amp;ncy;&amp;ncy;&amp;acy;&amp;yacy; &amp;bcy;&amp;ocy;&amp;lcy;&amp;softcy;&amp;ncy;&amp;icy;&amp;tscy;&amp;a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1" r="3879" b="6664"/>
          <a:stretch/>
        </p:blipFill>
        <p:spPr bwMode="auto">
          <a:xfrm>
            <a:off x="334832" y="3739642"/>
            <a:ext cx="4620578" cy="3118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&amp;Kcy;&amp;ocy;&amp;ncy;&amp;ycy;&amp;shcy;&amp;iecy;&amp;vcy;&amp;scy;&amp;kcy;&amp;acy;&amp;yacy; &amp;tscy;&amp;iecy;&amp;ncy;&amp;tcy;&amp;rcy;&amp;acy;&amp;lcy;&amp;softcy;&amp;ncy;&amp;acy;&amp;yacy; &amp;rcy;&amp;acy;&amp;jcy;&amp;ocy;&amp;ncy;&amp;ncy;&amp;acy;&amp;yacy; &amp;bcy;&amp;ocy;&amp;lcy;&amp;softcy;&amp;ncy;&amp;icy;&amp;tscy;&amp;acy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3392" b="7739"/>
          <a:stretch/>
        </p:blipFill>
        <p:spPr bwMode="auto">
          <a:xfrm>
            <a:off x="333896" y="982829"/>
            <a:ext cx="4655277" cy="2951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4725" y="0"/>
            <a:ext cx="73805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Укрепление материально-технической базы </a:t>
            </a:r>
          </a:p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Конышевской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ЦРБ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120</a:t>
            </a:fld>
            <a:endParaRPr lang="ru-RU"/>
          </a:p>
        </p:txBody>
      </p:sp>
      <p:pic>
        <p:nvPicPr>
          <p:cNvPr id="21506" name="Picture 2" descr="Z:\Фото сельское хозяйство 2014\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323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4043534"/>
            <a:ext cx="3752621" cy="2814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http://ostrovskoe.smi44.ru/wp-content/uploads/2016/06/da76f219038a29e99f5242ed0ecfb975-752x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503840" cy="2635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6420" y="116632"/>
            <a:ext cx="55306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Сельское хозяйство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121</a:t>
            </a:fld>
            <a:endParaRPr lang="ru-RU"/>
          </a:p>
        </p:txBody>
      </p:sp>
      <p:pic>
        <p:nvPicPr>
          <p:cNvPr id="22530" name="Picture 2" descr="Z:\foto\для книги фото конышевский район\фото для слайда  района\магазин уют\IMG_0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65283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Z:\foto\для книги фото конышевский район\фото для слайда  района\Здания 03.06.2009 г\DSC01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6"/>
          <a:stretch/>
        </p:blipFill>
        <p:spPr bwMode="auto">
          <a:xfrm>
            <a:off x="4572000" y="1340769"/>
            <a:ext cx="382391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7"/>
            <a:ext cx="365283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933056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874" y="116632"/>
            <a:ext cx="5267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Потребительский рынок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122</a:t>
            </a:fld>
            <a:endParaRPr lang="ru-RU"/>
          </a:p>
        </p:txBody>
      </p:sp>
      <p:pic>
        <p:nvPicPr>
          <p:cNvPr id="2050" name="Picture 2" descr="Z:\foto\2017\Фото малого предпринимательства\DSC07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28" y="1340768"/>
            <a:ext cx="4176464" cy="2780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67" y="1340768"/>
            <a:ext cx="411048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04116"/>
            <a:ext cx="4104456" cy="2732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874" y="116632"/>
            <a:ext cx="5267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Потребительский рынок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123</a:t>
            </a:fld>
            <a:endParaRPr lang="ru-RU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142023"/>
            <a:ext cx="4121597" cy="2743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3" y="1268760"/>
            <a:ext cx="3658269" cy="274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3" y="4124349"/>
            <a:ext cx="3640594" cy="2730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268760"/>
            <a:ext cx="4121597" cy="274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874" y="116632"/>
            <a:ext cx="5267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Потребительский рынок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124</a:t>
            </a:fld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5764"/>
            <a:ext cx="3883564" cy="258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 b="25647"/>
          <a:stretch/>
        </p:blipFill>
        <p:spPr bwMode="auto">
          <a:xfrm>
            <a:off x="292307" y="1125764"/>
            <a:ext cx="4018246" cy="258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Z:\foto\2017\Занятость фото\Самозанятость Лемешева Л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874" y="14082"/>
            <a:ext cx="5267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Потребительский рынок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125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744417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683493" cy="2762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61656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874" y="22628"/>
            <a:ext cx="5267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Потребительский рынок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126</a:t>
            </a:fld>
            <a:endParaRPr lang="ru-RU"/>
          </a:p>
        </p:txBody>
      </p:sp>
      <p:pic>
        <p:nvPicPr>
          <p:cNvPr id="5" name="Picture 5" descr="Z:\foto\2017\Фото малого предпринимательства\DSC07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922920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2446" y="116632"/>
            <a:ext cx="67986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новых магазинов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127</a:t>
            </a:fld>
            <a:endParaRPr lang="ru-RU"/>
          </a:p>
        </p:txBody>
      </p:sp>
      <p:pic>
        <p:nvPicPr>
          <p:cNvPr id="4098" name="Picture 2" descr="https://im0-tub-ru.yandex.net/i?id=f0431e39b2fd739e8f391aab2806ee7d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8" y="1340768"/>
            <a:ext cx="486170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usiness-poisk.com/wp-content/uploads/2016/03/Avtolavka_letom-768x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4316"/>
            <a:ext cx="4147684" cy="338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70501" y="116632"/>
            <a:ext cx="67425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Выездное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торговое обслуживание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128</a:t>
            </a:fld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12" y="1192012"/>
            <a:ext cx="3880320" cy="276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gov39.ru/images/governor/b/06092014-02/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10345"/>
            <a:ext cx="4084067" cy="272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-vanteevka.ru/sites/default/files/styles/i640x360/public/images/news/1_305.jpg?itok=0EHVavr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42" y="3946116"/>
            <a:ext cx="6480720" cy="277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69324" y="116632"/>
            <a:ext cx="7144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Участие в региональных ярмарках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129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758633"/>
              </p:ext>
            </p:extLst>
          </p:nvPr>
        </p:nvGraphicFramePr>
        <p:xfrm>
          <a:off x="107504" y="692696"/>
          <a:ext cx="8884096" cy="538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23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5" descr="Z:\foto\2015\epYvg29sHO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 bwMode="auto">
          <a:xfrm>
            <a:off x="4211960" y="3545632"/>
            <a:ext cx="476433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56827" y="0"/>
            <a:ext cx="68563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Медицинское оборудование и автомобили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скорой медицинской помощи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512174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130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562627"/>
              </p:ext>
            </p:extLst>
          </p:nvPr>
        </p:nvGraphicFramePr>
        <p:xfrm>
          <a:off x="179512" y="404664"/>
          <a:ext cx="8812088" cy="567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36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131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548781"/>
              </p:ext>
            </p:extLst>
          </p:nvPr>
        </p:nvGraphicFramePr>
        <p:xfrm>
          <a:off x="323528" y="476672"/>
          <a:ext cx="8640960" cy="560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67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132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424704"/>
              </p:ext>
            </p:extLst>
          </p:nvPr>
        </p:nvGraphicFramePr>
        <p:xfrm>
          <a:off x="251520" y="620688"/>
          <a:ext cx="8731696" cy="5531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698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Z:\foto\2016\2016-04-09 Предварительное голосование в областную Думу\DSC03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" y="1484784"/>
            <a:ext cx="3748419" cy="2495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327" y="476672"/>
            <a:ext cx="8686800" cy="838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133</a:t>
            </a:fld>
            <a:endParaRPr lang="ru-RU"/>
          </a:p>
        </p:txBody>
      </p:sp>
      <p:pic>
        <p:nvPicPr>
          <p:cNvPr id="5123" name="Picture 3" descr="Z:\foto\2016\Праймериз 02.06.2016\DSC069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5791"/>
            <a:ext cx="3960440" cy="2564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аничев\Desktop\единый_день_голосован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r="7049" b="5594"/>
          <a:stretch/>
        </p:blipFill>
        <p:spPr bwMode="auto">
          <a:xfrm>
            <a:off x="2987824" y="53510"/>
            <a:ext cx="2785929" cy="1835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foto\2016\Предварительное голосование 22.05.2016\IMG_20160522_092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" y="3979973"/>
            <a:ext cx="3766093" cy="276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:\foto\2016\2016-04-09 Предварительное голосование в областную Думу\DSC03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79973"/>
            <a:ext cx="3960440" cy="276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134</a:t>
            </a:fld>
            <a:endParaRPr lang="ru-RU"/>
          </a:p>
        </p:txBody>
      </p:sp>
      <p:pic>
        <p:nvPicPr>
          <p:cNvPr id="6146" name="Picture 2" descr="Z:\foto\2016\24.11.2016 Общественная приемная Глава\DSC04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7705"/>
            <a:ext cx="3960440" cy="263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foto\2016\28.07.2016 встреча в библиотеке\DSC092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1" y="4077072"/>
            <a:ext cx="4002313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foto\2016\Встреча с населением Захарково\DSC01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5333"/>
            <a:ext cx="3903914" cy="259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foto\2016\фото Панибратов Макаропетровка\IMG_20160318_1306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/>
          <a:stretch/>
        </p:blipFill>
        <p:spPr bwMode="auto">
          <a:xfrm>
            <a:off x="4860032" y="4077073"/>
            <a:ext cx="3903914" cy="2669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50916" y="336837"/>
            <a:ext cx="705678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Выездные приемы </a:t>
            </a:r>
            <a:endParaRPr lang="ru-RU" sz="3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135</a:t>
            </a:fld>
            <a:endParaRPr lang="ru-RU"/>
          </a:p>
        </p:txBody>
      </p:sp>
      <p:pic>
        <p:nvPicPr>
          <p:cNvPr id="7170" name="Picture 2" descr="Z:\foto\2016\02.11.2016 МФЦ\DSC03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49" y="1196752"/>
            <a:ext cx="4218811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foto\2016\02.11.2016 МФЦ\DSC03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51020"/>
            <a:ext cx="4147453" cy="2760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8396"/>
            <a:ext cx="4176464" cy="2780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6480" y="22628"/>
            <a:ext cx="63305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Многофункциональный центр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2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137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67161972"/>
              </p:ext>
            </p:extLst>
          </p:nvPr>
        </p:nvGraphicFramePr>
        <p:xfrm>
          <a:off x="323528" y="332656"/>
          <a:ext cx="86409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72483790"/>
              </p:ext>
            </p:extLst>
          </p:nvPr>
        </p:nvGraphicFramePr>
        <p:xfrm>
          <a:off x="323528" y="3429000"/>
          <a:ext cx="871296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346053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138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60937084"/>
              </p:ext>
            </p:extLst>
          </p:nvPr>
        </p:nvGraphicFramePr>
        <p:xfrm>
          <a:off x="323528" y="404664"/>
          <a:ext cx="87129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57767297"/>
              </p:ext>
            </p:extLst>
          </p:nvPr>
        </p:nvGraphicFramePr>
        <p:xfrm>
          <a:off x="251520" y="3429000"/>
          <a:ext cx="878497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78712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139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70441977"/>
              </p:ext>
            </p:extLst>
          </p:nvPr>
        </p:nvGraphicFramePr>
        <p:xfrm>
          <a:off x="251520" y="404664"/>
          <a:ext cx="87849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088653"/>
              </p:ext>
            </p:extLst>
          </p:nvPr>
        </p:nvGraphicFramePr>
        <p:xfrm>
          <a:off x="251520" y="3429000"/>
          <a:ext cx="87129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300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140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72624587"/>
              </p:ext>
            </p:extLst>
          </p:nvPr>
        </p:nvGraphicFramePr>
        <p:xfrm>
          <a:off x="323528" y="332656"/>
          <a:ext cx="864096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606568"/>
              </p:ext>
            </p:extLst>
          </p:nvPr>
        </p:nvGraphicFramePr>
        <p:xfrm>
          <a:off x="323528" y="3284983"/>
          <a:ext cx="8712968" cy="316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12980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141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78408137"/>
              </p:ext>
            </p:extLst>
          </p:nvPr>
        </p:nvGraphicFramePr>
        <p:xfrm>
          <a:off x="323528" y="404664"/>
          <a:ext cx="871296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656397"/>
              </p:ext>
            </p:extLst>
          </p:nvPr>
        </p:nvGraphicFramePr>
        <p:xfrm>
          <a:off x="323528" y="3356991"/>
          <a:ext cx="8712968" cy="316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10181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4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p.vk.me/c623317/v623317842/4fd3d/K9qKdKTXb-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96855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55977" cy="3260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13314" name="Picture 2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" y="3403596"/>
            <a:ext cx="4399386" cy="328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0229" y="188640"/>
            <a:ext cx="822532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Многофункциональные спортивные площадки</a:t>
            </a:r>
            <a:endParaRPr lang="ru-RU" sz="3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Z:\foto\2018\23.01.2018 Открытие ФОКА\_DSC9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441"/>
            <a:ext cx="4767274" cy="3173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foto\2018\23.01.2018 Открытие ФОКА\_DSC9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703833" cy="3131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2050" name="Picture 2" descr="Z:\foto\2018\23.01.2018 Открытие ФОКА\_DSC90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5304309" cy="3531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219" y="188640"/>
            <a:ext cx="9110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Открытие физкультурно-оздоровительного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комплекса «Чемпион»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44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pic>
        <p:nvPicPr>
          <p:cNvPr id="4098" name="Picture 2" descr="E:\отчёт за 2016 фото\pB94D-5JD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6"/>
          <a:stretch/>
        </p:blipFill>
        <p:spPr bwMode="auto">
          <a:xfrm>
            <a:off x="539552" y="1250509"/>
            <a:ext cx="3240360" cy="2544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отчёт за 2016 фото\B271EGHwZd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1268760"/>
            <a:ext cx="3669127" cy="2751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отчёт за 2016 фото\DSCN3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748152" cy="281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отчёт за 2016 фото\1cvV4NmZN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43" y="4008854"/>
            <a:ext cx="4233261" cy="266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75656" y="0"/>
            <a:ext cx="63530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Физическая культура и спорт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149080"/>
            <a:ext cx="389414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69" y="1340768"/>
            <a:ext cx="389414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59632" y="-1"/>
            <a:ext cx="68066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Сдача норм ГТО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 районном стадионе п.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Конышевка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Z:\foto\2017\12.08.2017 День физкультурника\DSC016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66" y="4365104"/>
            <a:ext cx="4231749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foto\2017\12.08.2017 День физкультурника\DSC0177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5" y="1371590"/>
            <a:ext cx="4364227" cy="2450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23540"/>
              </p:ext>
            </p:extLst>
          </p:nvPr>
        </p:nvGraphicFramePr>
        <p:xfrm>
          <a:off x="140747" y="1052736"/>
          <a:ext cx="8862505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88640"/>
            <a:ext cx="9114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Расходы на сферу физической культуры и спорта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9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C4DC-01A0-4DB1-A605-BF53479414F5}" type="slidenum">
              <a:rPr lang="ru-RU" smtClean="0"/>
              <a:t>2</a:t>
            </a:fld>
            <a:endParaRPr lang="ru-RU"/>
          </a:p>
        </p:txBody>
      </p:sp>
      <p:pic>
        <p:nvPicPr>
          <p:cNvPr id="4" name="Picture 5" descr="школа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36" y="881017"/>
            <a:ext cx="4262011" cy="3026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I:\Новая папка (4)\IMG_20150810_104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23" y="3717032"/>
            <a:ext cx="4726203" cy="310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441523" y="882652"/>
            <a:ext cx="4640707" cy="283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55418"/>
            <a:ext cx="87792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Учреждения образования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907662"/>
            <a:ext cx="4220634" cy="291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58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4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7"/>
          <p:cNvSpPr>
            <a:spLocks noChangeArrowheads="1"/>
          </p:cNvSpPr>
          <p:nvPr/>
        </p:nvSpPr>
        <p:spPr bwMode="auto">
          <a:xfrm>
            <a:off x="0" y="0"/>
            <a:ext cx="3708400" cy="6858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30188" y="512763"/>
            <a:ext cx="34559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>
                <a:solidFill>
                  <a:schemeClr val="tx1"/>
                </a:solidFill>
                <a:latin typeface="Arial" charset="0"/>
              </a:rPr>
              <a:t>Скидка на коммунальные услуги от </a:t>
            </a:r>
            <a:r>
              <a:rPr lang="ru-RU" altLang="ru-RU" sz="1600" b="1">
                <a:solidFill>
                  <a:srgbClr val="990000"/>
                </a:solidFill>
                <a:latin typeface="Arial" charset="0"/>
              </a:rPr>
              <a:t>30 до 100 процентов</a:t>
            </a:r>
          </a:p>
        </p:txBody>
      </p:sp>
      <p:sp>
        <p:nvSpPr>
          <p:cNvPr id="4100" name="Line 8"/>
          <p:cNvSpPr>
            <a:spLocks noChangeShapeType="1"/>
          </p:cNvSpPr>
          <p:nvPr/>
        </p:nvSpPr>
        <p:spPr bwMode="auto">
          <a:xfrm>
            <a:off x="3708400" y="0"/>
            <a:ext cx="0" cy="6858000"/>
          </a:xfrm>
          <a:prstGeom prst="line">
            <a:avLst/>
          </a:prstGeom>
          <a:noFill/>
          <a:ln w="38100">
            <a:solidFill>
              <a:srgbClr val="921F0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1" name="Line 9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921F0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0" y="5229225"/>
            <a:ext cx="9144000" cy="0"/>
          </a:xfrm>
          <a:prstGeom prst="line">
            <a:avLst/>
          </a:prstGeom>
          <a:noFill/>
          <a:ln w="38100">
            <a:solidFill>
              <a:srgbClr val="921F0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3" name="Text Box 4"/>
          <p:cNvSpPr txBox="1">
            <a:spLocks noChangeArrowheads="1"/>
          </p:cNvSpPr>
          <p:nvPr/>
        </p:nvSpPr>
        <p:spPr bwMode="auto">
          <a:xfrm>
            <a:off x="126206" y="5457748"/>
            <a:ext cx="34559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Выделение бесплатных земельных участков под строительство жилья </a:t>
            </a:r>
          </a:p>
        </p:txBody>
      </p:sp>
      <p:sp>
        <p:nvSpPr>
          <p:cNvPr id="4104" name="Text Box 3"/>
          <p:cNvSpPr txBox="1">
            <a:spLocks noChangeArrowheads="1"/>
          </p:cNvSpPr>
          <p:nvPr/>
        </p:nvSpPr>
        <p:spPr bwMode="auto">
          <a:xfrm>
            <a:off x="4029869" y="5580491"/>
            <a:ext cx="47434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rgbClr val="921F0C"/>
                </a:solidFill>
                <a:latin typeface="Arial" charset="0"/>
              </a:rPr>
              <a:t>Ежемесячная денежная выплата на третьего либо последующего ребенка</a:t>
            </a:r>
            <a:endParaRPr lang="ru-RU" altLang="ru-RU" sz="1600" b="1" dirty="0">
              <a:solidFill>
                <a:srgbClr val="921F0C"/>
              </a:solidFill>
              <a:latin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35291"/>
            <a:ext cx="3712342" cy="3445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" name="Text Box 2"/>
          <p:cNvSpPr txBox="1">
            <a:spLocks noChangeArrowheads="1"/>
          </p:cNvSpPr>
          <p:nvPr/>
        </p:nvSpPr>
        <p:spPr bwMode="auto">
          <a:xfrm>
            <a:off x="107950" y="2564904"/>
            <a:ext cx="33829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1800" b="1" i="1" dirty="0">
                <a:solidFill>
                  <a:srgbClr val="002060"/>
                </a:solidFill>
                <a:latin typeface="Arial Narrow" pitchFamily="34" charset="0"/>
              </a:rPr>
              <a:t>На территории Конышевского района проживает </a:t>
            </a:r>
            <a:r>
              <a:rPr lang="ru-RU" altLang="ru-RU" sz="1800" b="1" i="1" dirty="0" smtClean="0">
                <a:solidFill>
                  <a:srgbClr val="002060"/>
                </a:solidFill>
                <a:latin typeface="Arial Narrow" pitchFamily="34" charset="0"/>
              </a:rPr>
              <a:t>130 многодетных семей.</a:t>
            </a:r>
            <a:endParaRPr lang="ru-RU" altLang="ru-RU" sz="1800" b="1" i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4107" name="Text Box 2"/>
          <p:cNvSpPr txBox="1">
            <a:spLocks noChangeArrowheads="1"/>
          </p:cNvSpPr>
          <p:nvPr/>
        </p:nvSpPr>
        <p:spPr bwMode="auto">
          <a:xfrm>
            <a:off x="3844925" y="620688"/>
            <a:ext cx="5113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dirty="0">
                <a:solidFill>
                  <a:schemeClr val="tx1"/>
                </a:solidFill>
                <a:latin typeface="Arial" charset="0"/>
              </a:rPr>
              <a:t>Оказание адресной социальной помощи на газификацию домовладения в размере </a:t>
            </a:r>
            <a:r>
              <a:rPr lang="ru-RU" altLang="ru-RU" sz="1600" b="1" dirty="0">
                <a:solidFill>
                  <a:srgbClr val="990000"/>
                </a:solidFill>
                <a:latin typeface="Arial" charset="0"/>
              </a:rPr>
              <a:t>35 000 руб. </a:t>
            </a:r>
          </a:p>
        </p:txBody>
      </p:sp>
      <p:sp>
        <p:nvSpPr>
          <p:cNvPr id="4108" name="Text Box 3"/>
          <p:cNvSpPr txBox="1">
            <a:spLocks noChangeArrowheads="1"/>
          </p:cNvSpPr>
          <p:nvPr/>
        </p:nvSpPr>
        <p:spPr bwMode="auto">
          <a:xfrm>
            <a:off x="0" y="-9525"/>
            <a:ext cx="9144000" cy="457200"/>
          </a:xfrm>
          <a:prstGeom prst="rect">
            <a:avLst/>
          </a:prstGeom>
          <a:solidFill>
            <a:srgbClr val="921F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FFCC00"/>
                </a:solidFill>
                <a:latin typeface="Arial" charset="0"/>
              </a:rPr>
              <a:t>Меры социальной поддержки многодетных семей</a:t>
            </a:r>
            <a:r>
              <a:rPr lang="ru-RU" altLang="ru-RU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2965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altLang="ru-RU" sz="2800" dirty="0" smtClean="0"/>
              <a:t/>
            </a:r>
            <a:br>
              <a:rPr lang="ru-RU" altLang="ru-RU" sz="2800" dirty="0" smtClean="0"/>
            </a:br>
            <a:endParaRPr lang="ru-RU" altLang="ru-RU" sz="28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9938" name="Picture 2" descr="http://saint-petersburg.ru/i/msg/0321/0860/ph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30" y="2247980"/>
            <a:ext cx="6155455" cy="4526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4"/>
          <p:cNvSpPr txBox="1">
            <a:spLocks/>
          </p:cNvSpPr>
          <p:nvPr/>
        </p:nvSpPr>
        <p:spPr>
          <a:xfrm>
            <a:off x="323528" y="188640"/>
            <a:ext cx="8748860" cy="216058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mes New Roman" pitchFamily="18" charset="0"/>
              <a:buNone/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За период реализации Указа Президента Российской Федерации №714 от 07.05.2008 года  «Об обеспечении жильем ветеранов Великой Отечественной войны 1941-1945 годов» свои жилищные условия улучшили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149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участников войны и вдов участников войны.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7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208227"/>
              </p:ext>
            </p:extLst>
          </p:nvPr>
        </p:nvGraphicFramePr>
        <p:xfrm>
          <a:off x="4284663" y="1127124"/>
          <a:ext cx="4816608" cy="3021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10" descr="http://gazetavyborg.ru/uploads/12730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" y="3429000"/>
            <a:ext cx="4269869" cy="3202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1" descr="&amp;Scy;&amp;ocy;&amp;tscy;&amp;icy;&amp;acy;&amp;lcy;&amp;softcy;&amp;ncy;&amp;acy;&amp;yacy; &amp;zcy;&amp;acy;&amp;shchcy;&amp;icy;&amp;tcy;&amp;acy; &amp;ncy;&amp;acy;&amp;scy;&amp;iecy;&amp;lcy;&amp;iecy;&amp;ncy;&amp;icy;&amp;yacy; - &amp;scy;&amp;acy;&amp;jcy;&amp;tcy; &amp;mcy;&amp;ucy;&amp;ncy;&amp;icy;&amp;tscy;&amp;icy;&amp;pcy;&amp;acy;&amp;lcy;&amp;softcy;&amp;ncy;&amp;ocy;&amp;gcy;&amp;ocy; &amp;ocy;&amp;bcy;&amp;rcy;&amp;acy;&amp;zcy;&amp;ocy;&amp;vcy;&amp;acy;&amp;ncy;&amp;icy;&amp;yacy;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8"/>
          <a:stretch>
            <a:fillRect/>
          </a:stretch>
        </p:blipFill>
        <p:spPr bwMode="auto">
          <a:xfrm>
            <a:off x="185738" y="260350"/>
            <a:ext cx="896461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Прямоугольник 3"/>
          <p:cNvSpPr>
            <a:spLocks noChangeArrowheads="1"/>
          </p:cNvSpPr>
          <p:nvPr/>
        </p:nvSpPr>
        <p:spPr bwMode="auto">
          <a:xfrm>
            <a:off x="185734" y="1340768"/>
            <a:ext cx="4098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</a:defRPr>
            </a:lvl9pPr>
          </a:lstStyle>
          <a:p>
            <a:pPr eaLnBrk="1" hangingPunct="1">
              <a:buClr>
                <a:srgbClr val="000099"/>
              </a:buClr>
            </a:pPr>
            <a:endParaRPr lang="ru-RU" altLang="ru-RU" b="1" dirty="0">
              <a:solidFill>
                <a:srgbClr val="000099"/>
              </a:solidFill>
            </a:endParaRPr>
          </a:p>
          <a:p>
            <a:pPr algn="ctr" eaLnBrk="1" hangingPunct="1">
              <a:buClr>
                <a:srgbClr val="000099"/>
              </a:buClr>
            </a:pPr>
            <a:r>
              <a:rPr lang="ru-RU" altLang="ru-RU" b="1" dirty="0" smtClean="0">
                <a:solidFill>
                  <a:srgbClr val="000099"/>
                </a:solidFill>
              </a:rPr>
              <a:t>Получение </a:t>
            </a:r>
            <a:r>
              <a:rPr lang="ru-RU" altLang="ru-RU" b="1" dirty="0">
                <a:solidFill>
                  <a:srgbClr val="000099"/>
                </a:solidFill>
              </a:rPr>
              <a:t>мер социальной поддержки и иных </a:t>
            </a:r>
            <a:r>
              <a:rPr lang="ru-RU" altLang="ru-RU" b="1" dirty="0" smtClean="0">
                <a:solidFill>
                  <a:srgbClr val="000099"/>
                </a:solidFill>
              </a:rPr>
              <a:t>социальных выплат</a:t>
            </a:r>
            <a:endParaRPr lang="ru-RU" alt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74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14408" y="41563"/>
            <a:ext cx="7447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Социальная сфера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5438" y="965950"/>
            <a:ext cx="4450542" cy="333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7"/>
            <a:ext cx="4430840" cy="332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1"/>
          <a:stretch/>
        </p:blipFill>
        <p:spPr>
          <a:xfrm>
            <a:off x="2167429" y="4221088"/>
            <a:ext cx="4716016" cy="253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1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771128"/>
            <a:ext cx="4824536" cy="313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41" y="3416897"/>
            <a:ext cx="4588137" cy="344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" y="347132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36893" y="41563"/>
            <a:ext cx="48029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Работа  Домов культуры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 descr="Z:\foto\2017\14.09.2017 Зональный смотр-конкурс пенсионеров\DSC032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r="7355"/>
          <a:stretch/>
        </p:blipFill>
        <p:spPr bwMode="auto">
          <a:xfrm>
            <a:off x="4774678" y="771128"/>
            <a:ext cx="4279461" cy="2809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4098" name="Picture 2" descr="C:\Users\Даничев\Desktop\Годовой отчет главы\отдел культтуры молодежи испорта\фото для годового отчета\iFsat5wdb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743062" cy="2807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аничев\Desktop\Годовой отчет главы\отдел культтуры молодежи испорта\фото для годового отчета\xU_55rz_yw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9243"/>
            <a:ext cx="4217534" cy="2807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аничев\Desktop\Годовой отчет главы\отдел культтуры молодежи испорта\фото для годового отчета\jNpOLcgwhd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7" y="3986539"/>
            <a:ext cx="3743062" cy="2807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аничев\Desktop\Годовой отчет главы\отдел культтуры молодежи испорта\фото для годового отчета\LgH0FPzcRt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91" y="4004048"/>
            <a:ext cx="3788800" cy="28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39975" y="41563"/>
            <a:ext cx="9156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Танцевальные коллективы Конышевского района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81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1MSDCF\DSC07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54" y="3490407"/>
            <a:ext cx="5006912" cy="3332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13316" name="Picture 4" descr="E:\февраль 2016\Ws_p6BPVX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8091" y="41563"/>
            <a:ext cx="73805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Укрепление материально-технической базы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библиотек Конышевского района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6" name="Picture 2" descr="Z:\foto\2017\26.04.2017 Годовщина Чернобыля\DSC05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47" y="1110099"/>
            <a:ext cx="5021259" cy="28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14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pic>
        <p:nvPicPr>
          <p:cNvPr id="7170" name="Picture 2" descr="C:\Users\Даничев\Desktop\Годовой отчет главы\отдел культтуры молодежи испорта\фото для годового отчета\KVuZeLmRa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88" y="3717030"/>
            <a:ext cx="4022332" cy="303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аничев\Desktop\Годовой отчет главы\отдел культтуры молодежи испорта\фото для годового отчета\hBn8ZQSq8h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7" y="908495"/>
            <a:ext cx="4214448" cy="280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аничев\Desktop\Годовой отчет главы\отдел культтуры молодежи испорта\фото для годового отчета\P10009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73349" y="41563"/>
            <a:ext cx="43300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Молодежная политика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4" name="Picture 6" descr="https://pp.userapi.com/c836428/v836428605/59c6d/Zzfahcgv2H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 bwMode="auto">
          <a:xfrm>
            <a:off x="5515249" y="819712"/>
            <a:ext cx="2376264" cy="2897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8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архив\Мультимедиа\дс\детский сад\НОВАЯ ГРУППА\DSC04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" y="3716806"/>
            <a:ext cx="4408446" cy="293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D:\архив\Мультимедиа\дс\детский сад\НОВАЯ ГРУППА\DSC04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" y="620688"/>
            <a:ext cx="4408107" cy="293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D:\архив\Мультимедиа\дс\детский сад\НОВАЯ ГРУППА\DSC04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408107" cy="293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D:\архив\Мультимедиа\дс\детский сад\ЛЕТО2017\2017-08-14 07-21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20688"/>
            <a:ext cx="4408107" cy="293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79512" y="55418"/>
            <a:ext cx="87792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Открытие новых детских групп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C4DC-01A0-4DB1-A605-BF53479414F5}" type="slidenum">
              <a:rPr lang="ru-RU" smtClean="0"/>
              <a:t>30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91" y="692696"/>
            <a:ext cx="4823818" cy="321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" y="3680106"/>
            <a:ext cx="4705184" cy="313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49222" y="0"/>
            <a:ext cx="46073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Организация отдыха детей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290" name="Picture 2" descr="C:\Users\Даничев\Desktop\Годовой отчет главы\отдел культтуры молодежи испорта\фото для годового отчета\lag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90" y="3738558"/>
            <a:ext cx="4617503" cy="3078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13314" name="Picture 2" descr="C:\Users\Даничев\Desktop\Годовой отчет главы\отдел культтуры молодежи испорта\фото для годового отчета\IMG_0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56274"/>
            <a:ext cx="4058547" cy="3044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Даничев\Desktop\Годовой отчет главы\отдел культтуры молодежи испорта\фото для годового отчета\yv_gzAsmD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88" y="3789040"/>
            <a:ext cx="444063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Даничев\Desktop\Годовой отчет главы\отдел культтуры молодежи испорта\фото для годового отчета\kobse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5"/>
          <a:stretch/>
        </p:blipFill>
        <p:spPr bwMode="auto">
          <a:xfrm>
            <a:off x="107504" y="3789040"/>
            <a:ext cx="442890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1541" y="0"/>
            <a:ext cx="59827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Военно-патриотическое воспитание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37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08861" y="116632"/>
            <a:ext cx="32880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Здоровая молодежь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338" name="Picture 2" descr="C:\Users\Даничев\Desktop\Годовой отчет главы\отдел культтуры молодежи испорта\фото для годового отчета\uzqDqpOOU8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7" y="764704"/>
            <a:ext cx="421411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Даничев\Desktop\Годовой отчет главы\отдел культтуры молодежи испорта\фото для годового отчета\IMG_4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24" y="764704"/>
            <a:ext cx="421246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7" y="3591030"/>
            <a:ext cx="4200450" cy="3150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Z:\foto\2017\11.04.2017 посадка деревьев\_DSC74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24" y="3573016"/>
            <a:ext cx="454333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321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51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pic>
        <p:nvPicPr>
          <p:cNvPr id="15362" name="Picture 2" descr="Z:\foto\2017\21.11.2017 ЗАГС вручение свидельств о рождении\DSC05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897930" cy="2750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Z:\foto\2017\21.11.2017 ЗАГС вручение свидельств о рождении\DSC05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5685211" cy="3192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51105" y="116632"/>
            <a:ext cx="26035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Имянаречение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986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252" y="116632"/>
            <a:ext cx="6931496" cy="838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Обеспечение жильем детей-сирот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8434" name="Picture 2" descr="Z:\АСО\ФОТО 10.02.2015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94" y="1124745"/>
            <a:ext cx="3930788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Администратор\Desktop\слайды для выступления\DSC05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3469689"/>
            <a:ext cx="4392488" cy="3284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pic>
        <p:nvPicPr>
          <p:cNvPr id="16386" name="Picture 2" descr="Z:\foto\2018\31.01.2018 дома сирот\DSC073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00115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2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324772"/>
              </p:ext>
            </p:extLst>
          </p:nvPr>
        </p:nvGraphicFramePr>
        <p:xfrm>
          <a:off x="457200" y="1600200"/>
          <a:ext cx="8507288" cy="51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57824" y="260648"/>
            <a:ext cx="8640959" cy="8382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Уровень 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зарегистрированной безработицы по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Конышевскому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району,%</a:t>
            </a:r>
          </a:p>
        </p:txBody>
      </p:sp>
    </p:spTree>
    <p:extLst>
      <p:ext uri="{BB962C8B-B14F-4D97-AF65-F5344CB8AC3E}">
        <p14:creationId xmlns:p14="http://schemas.microsoft.com/office/powerpoint/2010/main" val="41837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624056"/>
              </p:ext>
            </p:extLst>
          </p:nvPr>
        </p:nvGraphicFramePr>
        <p:xfrm>
          <a:off x="457199" y="1772816"/>
          <a:ext cx="834158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57824" y="476672"/>
            <a:ext cx="8640959" cy="8382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Среднемесячная 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заработная плата 1 работника по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Конышевскому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району (по крупным и средним предприятиям)</a:t>
            </a:r>
          </a:p>
        </p:txBody>
      </p:sp>
    </p:spTree>
    <p:extLst>
      <p:ext uri="{BB962C8B-B14F-4D97-AF65-F5344CB8AC3E}">
        <p14:creationId xmlns:p14="http://schemas.microsoft.com/office/powerpoint/2010/main" val="29115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97986254"/>
              </p:ext>
            </p:extLst>
          </p:nvPr>
        </p:nvGraphicFramePr>
        <p:xfrm>
          <a:off x="71754" y="535732"/>
          <a:ext cx="8928484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16632"/>
            <a:ext cx="8712968" cy="8382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Инвестиции в основной капитал, </a:t>
            </a:r>
            <a:r>
              <a:rPr lang="ru-RU" sz="40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млн.руб</a:t>
            </a:r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18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рхив\Мультимедиа\Конышевская СОШ\столовая\DSC_53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251520" y="3774638"/>
            <a:ext cx="3920825" cy="278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D:\архив\Мультимедиа\Конышевская СОШ\столовая\DSC_53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 bwMode="auto">
          <a:xfrm>
            <a:off x="2339752" y="620688"/>
            <a:ext cx="4681168" cy="3369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Даничев\Desktop\Отчет главы\фото   роно\РОНО\SAM_38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982101" cy="270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79512" y="55418"/>
            <a:ext cx="87792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Обновленные школьные столовые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pic>
        <p:nvPicPr>
          <p:cNvPr id="4" name="Picture 4" descr="IMG_06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3" b="1758"/>
          <a:stretch>
            <a:fillRect/>
          </a:stretch>
        </p:blipFill>
        <p:spPr bwMode="auto">
          <a:xfrm>
            <a:off x="323528" y="2857143"/>
            <a:ext cx="3744416" cy="3754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5115" y="93058"/>
            <a:ext cx="7255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ООО «КМК «Гордость Провинции»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Z:\foto\для книги фото конышевский район\для книги\85 -летие района\Для банера\для книги фото конышевский район\фото для слайда  района\провинция\1 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0944"/>
            <a:ext cx="8496944" cy="215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1-tub-ru.yandex.net/i?id=a7554e4371b86ed79e83863c75239c83&amp;n=33&amp;h=215&amp;w=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00343"/>
            <a:ext cx="4709131" cy="306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413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26" y="3068960"/>
            <a:ext cx="4549119" cy="3640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13" name="Picture 6" descr="C:\Documents and Settings\Администратор\Рабочий стол\фото\фото по конышевское\IMG_0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0" y="777282"/>
            <a:ext cx="4523204" cy="3155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47886" y="0"/>
            <a:ext cx="43877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Производство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кирпича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33056"/>
            <a:ext cx="3745907" cy="280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Z:\foto\2017\Фото малого предпринимательства\DSC07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12" y="3933056"/>
            <a:ext cx="4210663" cy="280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Z:\СОННИКОВА\IMG_2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69773"/>
            <a:ext cx="3745907" cy="249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Z:\СОННИКОВА\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6" y="1369773"/>
            <a:ext cx="3427313" cy="257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48261" y="116632"/>
            <a:ext cx="39869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 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Конышевское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00757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7874" y="116632"/>
            <a:ext cx="52677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Потребительский рынок </a:t>
            </a:r>
          </a:p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Z:\foto\2018\31.01.2018 дома сирот, магазины\DSC073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10188"/>
          <a:stretch/>
        </p:blipFill>
        <p:spPr bwMode="auto">
          <a:xfrm>
            <a:off x="179512" y="3955011"/>
            <a:ext cx="4104456" cy="279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foto\2018\31.01.2018 дома сирот, магазины\DSC0738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" r="6802"/>
          <a:stretch/>
        </p:blipFill>
        <p:spPr bwMode="auto">
          <a:xfrm>
            <a:off x="107505" y="1340769"/>
            <a:ext cx="4104455" cy="2580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foto\2018\31.01.2018 дома сирот, магазины\DSC073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77" y="1440070"/>
            <a:ext cx="4311374" cy="2420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111148"/>
              </p:ext>
            </p:extLst>
          </p:nvPr>
        </p:nvGraphicFramePr>
        <p:xfrm>
          <a:off x="251520" y="1484784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00749" y="116632"/>
            <a:ext cx="68820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Индекс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физического объема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оборота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розничной торговли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(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 крупным и средним предприятиям),%</a:t>
            </a:r>
          </a:p>
        </p:txBody>
      </p:sp>
    </p:spTree>
    <p:extLst>
      <p:ext uri="{BB962C8B-B14F-4D97-AF65-F5344CB8AC3E}">
        <p14:creationId xmlns:p14="http://schemas.microsoft.com/office/powerpoint/2010/main" val="22438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847255"/>
              </p:ext>
            </p:extLst>
          </p:nvPr>
        </p:nvGraphicFramePr>
        <p:xfrm>
          <a:off x="251520" y="1484784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00749" y="116632"/>
            <a:ext cx="68820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Индекс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физического объема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оборота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розничной торговли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(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 крупным и средним предприятиям),%</a:t>
            </a:r>
          </a:p>
        </p:txBody>
      </p:sp>
    </p:spTree>
    <p:extLst>
      <p:ext uri="{BB962C8B-B14F-4D97-AF65-F5344CB8AC3E}">
        <p14:creationId xmlns:p14="http://schemas.microsoft.com/office/powerpoint/2010/main" val="35657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12" y="1192012"/>
            <a:ext cx="3880320" cy="276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gov39.ru/images/governor/b/06092014-02/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10345"/>
            <a:ext cx="4084067" cy="272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-vanteevka.ru/sites/default/files/styles/i640x360/public/images/news/1_305.jpg?itok=0EHVavr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42" y="3946116"/>
            <a:ext cx="6480720" cy="2777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69324" y="116632"/>
            <a:ext cx="7144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Участие в региональных ярмарках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5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34387" y="116632"/>
            <a:ext cx="6014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Вся посевная площадь </a:t>
            </a: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тыс,га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55274"/>
              </p:ext>
            </p:extLst>
          </p:nvPr>
        </p:nvGraphicFramePr>
        <p:xfrm>
          <a:off x="107503" y="1124744"/>
          <a:ext cx="8928993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12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34660"/>
              </p:ext>
            </p:extLst>
          </p:nvPr>
        </p:nvGraphicFramePr>
        <p:xfrm>
          <a:off x="107503" y="720394"/>
          <a:ext cx="8928993" cy="2708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99719" y="116632"/>
            <a:ext cx="2884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Зерно 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тыс.тонн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8999" y="3429000"/>
            <a:ext cx="83503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Урожайность с 1 га убранной площади  зерновых культур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446544"/>
              </p:ext>
            </p:extLst>
          </p:nvPr>
        </p:nvGraphicFramePr>
        <p:xfrm>
          <a:off x="107504" y="4077072"/>
          <a:ext cx="892899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88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C4DC-01A0-4DB1-A605-BF53479414F5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37092" y="0"/>
            <a:ext cx="64315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«Доступная среда» в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МКОУ 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Конышевская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средняя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общеобразовательная школа»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2" descr="SAM_38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5" y="2128554"/>
            <a:ext cx="4683227" cy="3608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44582"/>
            <a:ext cx="4903796" cy="327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8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987552"/>
              </p:ext>
            </p:extLst>
          </p:nvPr>
        </p:nvGraphicFramePr>
        <p:xfrm>
          <a:off x="0" y="378242"/>
          <a:ext cx="8957582" cy="312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97217" y="116632"/>
            <a:ext cx="42530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Площадь сахарной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свеклы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га.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1279" y="3356992"/>
            <a:ext cx="59394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Валовый сбор сахарной свеклы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тыс.тонн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826537"/>
              </p:ext>
            </p:extLst>
          </p:nvPr>
        </p:nvGraphicFramePr>
        <p:xfrm>
          <a:off x="82151" y="3618602"/>
          <a:ext cx="8954346" cy="311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28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  <p:pic>
        <p:nvPicPr>
          <p:cNvPr id="15364" name="Picture 4" descr="https://otvet.imgsmail.ru/download/defdf4a6bb038c1a634e335ee2ca30bd_i-9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7"/>
          <a:stretch/>
        </p:blipFill>
        <p:spPr bwMode="auto">
          <a:xfrm>
            <a:off x="5166272" y="980086"/>
            <a:ext cx="3707964" cy="2693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grounde.ru/wp-content/uploads/2015/02/uborka-morkovi-svekly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7" y="3797265"/>
            <a:ext cx="4437906" cy="2917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sterhluki.ru/wp-content/uploads/2016/09/1654476-main_image-14463314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18" y="3835849"/>
            <a:ext cx="3813695" cy="2879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70" name="Picture 10" descr="http://sputnik.by/images/101824/11/1018241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0" y="1251627"/>
            <a:ext cx="4431623" cy="2397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42998" y="116632"/>
            <a:ext cx="61975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Фермерское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хозяйство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185028"/>
              </p:ext>
            </p:extLst>
          </p:nvPr>
        </p:nvGraphicFramePr>
        <p:xfrm>
          <a:off x="107504" y="639853"/>
          <a:ext cx="8928992" cy="2789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98963" y="116632"/>
            <a:ext cx="50129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Численность поголовья свиней гол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06745" y="3429000"/>
            <a:ext cx="37305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Производство мяса тонн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519183"/>
              </p:ext>
            </p:extLst>
          </p:nvPr>
        </p:nvGraphicFramePr>
        <p:xfrm>
          <a:off x="107504" y="3789040"/>
          <a:ext cx="892899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9854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52759" y="116632"/>
            <a:ext cx="47420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Численность поголовья КРС гол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7735"/>
              </p:ext>
            </p:extLst>
          </p:nvPr>
        </p:nvGraphicFramePr>
        <p:xfrm>
          <a:off x="179511" y="639852"/>
          <a:ext cx="8784977" cy="602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98930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28902" y="116632"/>
            <a:ext cx="4589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Производство молока тонн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409063"/>
              </p:ext>
            </p:extLst>
          </p:nvPr>
        </p:nvGraphicFramePr>
        <p:xfrm>
          <a:off x="179511" y="764704"/>
          <a:ext cx="8784977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8077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5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6519" y="116632"/>
            <a:ext cx="8250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Дома ООО «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Агропромкомплектация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-Курск»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86" y="3140968"/>
            <a:ext cx="4738472" cy="355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" y="1052736"/>
            <a:ext cx="4764716" cy="357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2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/>
          </a:p>
        </p:txBody>
      </p:sp>
      <p:pic>
        <p:nvPicPr>
          <p:cNvPr id="4098" name="Picture 2" descr="Z:\foto\2015\дома сирот, парк, АПК, мини фок\P1080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36341"/>
            <a:ext cx="4320480" cy="3312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foto\2015\дома сирот, парк, АПК, мини фок\P1080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64703"/>
            <a:ext cx="4320481" cy="3240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1157" y="116632"/>
            <a:ext cx="38811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Дома детей сирот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Z:\foto\2018\31.01.2018 дома сирот, магазины\DSC073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68" y="3717032"/>
            <a:ext cx="5185962" cy="2912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foto\2018\31.01.2018 дома сирот, магазины\DSC073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4048812"/>
            <a:ext cx="4067944" cy="2476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5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634598"/>
              </p:ext>
            </p:extLst>
          </p:nvPr>
        </p:nvGraphicFramePr>
        <p:xfrm>
          <a:off x="104775" y="1196752"/>
          <a:ext cx="8934450" cy="5409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58881" y="116632"/>
            <a:ext cx="71657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Ввод жилья на территории района</a:t>
            </a:r>
          </a:p>
        </p:txBody>
      </p:sp>
    </p:spTree>
    <p:extLst>
      <p:ext uri="{BB962C8B-B14F-4D97-AF65-F5344CB8AC3E}">
        <p14:creationId xmlns:p14="http://schemas.microsoft.com/office/powerpoint/2010/main" val="472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59</a:t>
            </a:fld>
            <a:endParaRPr lang="ru-RU"/>
          </a:p>
        </p:txBody>
      </p:sp>
      <p:pic>
        <p:nvPicPr>
          <p:cNvPr id="10243" name="Picture 3" descr="Z:\IT_отдел\фото 2016 строители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16424" cy="286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IT_отдел\фото 2016 строители\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2203561"/>
            <a:ext cx="4826536" cy="361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>
            <a:off x="304800" y="1554163"/>
            <a:ext cx="8686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5" name="Picture 5" descr="Z:\IT_отдел\фото 2016 строители\10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64708"/>
            <a:ext cx="3816424" cy="2754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6287" y="116632"/>
            <a:ext cx="69509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Пуск газа в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5" y="586383"/>
            <a:ext cx="4810430" cy="318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4464496" cy="295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33" y="3789039"/>
            <a:ext cx="4464495" cy="295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9512" y="55418"/>
            <a:ext cx="87792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Приобретение учебной литературы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60</a:t>
            </a:fld>
            <a:endParaRPr lang="ru-RU"/>
          </a:p>
        </p:txBody>
      </p:sp>
      <p:pic>
        <p:nvPicPr>
          <p:cNvPr id="11266" name="Picture 2" descr="Z:\IT_отдел\фото 2016 строители\12.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9" y="1124745"/>
            <a:ext cx="3807973" cy="2927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:\IT_отдел\фото 2016 строители\12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1" y="4221087"/>
            <a:ext cx="3835896" cy="249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Z:\IT_отдел\фото 2016 строители\12.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07" y="4194333"/>
            <a:ext cx="3785238" cy="252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1976" y="14001"/>
            <a:ext cx="7699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газопроводных сетей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4"/>
          <a:stretch/>
        </p:blipFill>
        <p:spPr bwMode="auto">
          <a:xfrm>
            <a:off x="4362914" y="1196752"/>
            <a:ext cx="4561964" cy="2867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8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61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711025"/>
              </p:ext>
            </p:extLst>
          </p:nvPr>
        </p:nvGraphicFramePr>
        <p:xfrm>
          <a:off x="104775" y="1300162"/>
          <a:ext cx="8934450" cy="5441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8196" y="337166"/>
            <a:ext cx="85876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газораспределительных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сетей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97550"/>
            <a:ext cx="4545632" cy="3187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382"/>
            <a:ext cx="4572000" cy="284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3"/>
            <a:ext cx="4572001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529371"/>
            <a:ext cx="4534869" cy="332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5564" y="14001"/>
            <a:ext cx="7712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водопроводных сетей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63</a:t>
            </a:fld>
            <a:endParaRPr lang="ru-RU"/>
          </a:p>
        </p:txBody>
      </p:sp>
      <p:pic>
        <p:nvPicPr>
          <p:cNvPr id="5" name="Picture 4" descr="Z:\АСО\ФОТО\P108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05" y="1316961"/>
            <a:ext cx="4248472" cy="3186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2636421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53604" y="116632"/>
            <a:ext cx="5976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Благоустройство центрального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районного парка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2" descr="Z:\foto\2018\31.01.2018 дома сирот, магазины\DSC07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6115" y="2785094"/>
            <a:ext cx="3960440" cy="2223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foto\2018\31.01.2018 дома сирот, магазины\DSC07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659" y="4503417"/>
            <a:ext cx="4066233" cy="2283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1963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3514" y="188640"/>
            <a:ext cx="84770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Проекты  «Городская среда» и «Народный бюджет»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9" name="Picture 3" descr="Z:\000\Новая папка (3)\IMG_1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248472" cy="3186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foto\2018\31.01.2018 дома сирот, магазины\DSC07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5337095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31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65</a:t>
            </a:fld>
            <a:endParaRPr lang="ru-RU"/>
          </a:p>
        </p:txBody>
      </p:sp>
      <p:pic>
        <p:nvPicPr>
          <p:cNvPr id="12290" name="Picture 2" descr="Z:\IT_отдел\фото 2016 строители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00" y="2996952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IT_отдел\фото 2016 строители\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595" y="116632"/>
            <a:ext cx="8108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и реконструкция дорог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66</a:t>
            </a:fld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52271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lidia-tour.ru/wp-content/uploads/2016/09/c620927212cff33a4862cdad6e258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344482" cy="325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595" y="116632"/>
            <a:ext cx="8108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и реконструкция дорог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122" name="Picture 2" descr="C:\Users\Даничев\Desktop\DSC09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82" y="3645024"/>
            <a:ext cx="4770936" cy="3175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67</a:t>
            </a:fld>
            <a:endParaRPr lang="ru-RU"/>
          </a:p>
        </p:txBody>
      </p:sp>
      <p:pic>
        <p:nvPicPr>
          <p:cNvPr id="14338" name="Picture 2" descr="Z:\IT_отдел\фото 2016 строители\1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553928" cy="3408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Z:\IT_отдел\фото 2016 строители\18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59"/>
            <a:ext cx="4608512" cy="343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9076" y="116632"/>
            <a:ext cx="48253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Автобусные павильоны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6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68</a:t>
            </a:fld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471"/>
            <a:ext cx="4881882" cy="3252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s15.buyreklama.ru/perm/photos/34314375/168ac46cefcdc88c41957253ac1f6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93605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96691" y="116632"/>
            <a:ext cx="60901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Автобусное сообщение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8640"/>
            <a:ext cx="9540552" cy="22082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Информация Главы </a:t>
            </a:r>
            <a:r>
              <a:rPr lang="ru-RU" sz="4000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 района Дмитрия Александровича Новикова</a:t>
            </a:r>
            <a:endParaRPr lang="ru-RU" sz="4000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4400" b="1" dirty="0" smtClean="0">
              <a:solidFill>
                <a:srgbClr val="FF0000"/>
              </a:solidFill>
              <a:effectLst/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0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деятельности Администрации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 итогам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социально- экономического развития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района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реализации Указов Президента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Российской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Федерации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от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07 мая 2012 года и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задачах 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по улучшению уровня и качества жизни населения </a:t>
            </a:r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Конышевского</a:t>
            </a:r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 района на ближайшую перспективу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4578" name="Picture 2" descr="Z:\!pomoyka\герб конышевского райо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76" y="1484784"/>
            <a:ext cx="2376264" cy="2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3" name="Picture 5" descr="http://dmx-tel.ru/upload/medialibrary/da7/da77511e5bd7360a39306a25b1f1f6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276312" cy="29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http://sicpb.ru/wp-content/uploads/2016/06/o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24744"/>
            <a:ext cx="4084713" cy="29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5418"/>
            <a:ext cx="87792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Пожарная безопасность в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учреждения образования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70</a:t>
            </a:fld>
            <a:endParaRPr lang="ru-RU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52004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6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C4DC-01A0-4DB1-A605-BF53479414F5}" type="slidenum">
              <a:rPr lang="ru-RU" smtClean="0"/>
              <a:t>71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12079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14953"/>
            <a:ext cx="4643199" cy="348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2387" y="188640"/>
            <a:ext cx="8460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Столовая МКОУ 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Конышевская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средняя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общеобразовательная школа»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75969" y="188640"/>
            <a:ext cx="595387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Средний размер заработной платы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педагогических 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работников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 руб.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99479093"/>
              </p:ext>
            </p:extLst>
          </p:nvPr>
        </p:nvGraphicFramePr>
        <p:xfrm>
          <a:off x="323528" y="1268760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21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foto\для книги фото конышевский район\фото для слайда  района\фото с галавой района\DSC07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0" y="3356992"/>
            <a:ext cx="461115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foto\для книги фото конышевский район\фото для слайда  района\Фото\DSC07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15" y="1475500"/>
            <a:ext cx="4797598" cy="3393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8299" y="0"/>
            <a:ext cx="61446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Открытие группы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Детском саду п.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Конышевка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9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69849" y="188640"/>
            <a:ext cx="73661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Средний размер заработной платы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работников дошкольного образования,  (руб.)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70623023"/>
              </p:ext>
            </p:extLst>
          </p:nvPr>
        </p:nvGraphicFramePr>
        <p:xfrm>
          <a:off x="323528" y="1268760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54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507412"/>
              </p:ext>
            </p:extLst>
          </p:nvPr>
        </p:nvGraphicFramePr>
        <p:xfrm>
          <a:off x="107504" y="836712"/>
          <a:ext cx="903649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42099"/>
            <a:ext cx="48965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Средний размер заработной платы 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врачей </a:t>
            </a:r>
            <a:r>
              <a:rPr lang="ru-RU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Конышевской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«ЦРБ»,  руб.</a:t>
            </a:r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3284984"/>
            <a:ext cx="69127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Средний размер заработной платы  среднего медицинского персонала </a:t>
            </a:r>
            <a:r>
              <a:rPr lang="ru-RU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Конышевская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«ЦРБ»,  руб.</a:t>
            </a:r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81057138"/>
              </p:ext>
            </p:extLst>
          </p:nvPr>
        </p:nvGraphicFramePr>
        <p:xfrm>
          <a:off x="251520" y="3638926"/>
          <a:ext cx="8712968" cy="303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56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76</a:t>
            </a:fld>
            <a:endParaRPr lang="ru-RU"/>
          </a:p>
        </p:txBody>
      </p:sp>
      <p:pic>
        <p:nvPicPr>
          <p:cNvPr id="2050" name="Picture 2" descr="E:\Новая папка\blQnVdsNfm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2015"/>
            <a:ext cx="3816424" cy="2543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Новая папка\cpCb0sbauk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482014"/>
            <a:ext cx="3816423" cy="2543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Новая папка\DSCN3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155"/>
            <a:ext cx="3816423" cy="2800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Новая папка\6XAxc90cMNM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0" y="4025304"/>
            <a:ext cx="3744417" cy="2832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75656" y="0"/>
            <a:ext cx="63530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Физическая культура и спорт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-1"/>
            <a:ext cx="680667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Сдача норм ГТО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 районном стадионе п.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Конышевка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8" name="Picture 6" descr="E:\ГТО 231216\DSCN3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875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ГТО 231216\SAM_4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15853"/>
            <a:ext cx="3656173" cy="2742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ГТО 231216\DSCN3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4634"/>
            <a:ext cx="3816424" cy="286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ГТО 231216\SAM_41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0032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78</a:t>
            </a:fld>
            <a:endParaRPr lang="ru-RU"/>
          </a:p>
        </p:txBody>
      </p:sp>
      <p:pic>
        <p:nvPicPr>
          <p:cNvPr id="3074" name="Picture 2" descr="Z:\foto\2015\дома сирот, парк, АПК, мини фок\P1080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84030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АСО\ФОК2016\19.12.2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86734"/>
            <a:ext cx="4233701" cy="2890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552" y="-795954"/>
            <a:ext cx="8829112" cy="200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pp.vk.me/c623317/v623317842/4fd3d/K9qKdKTXb-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4286100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00587" y="204218"/>
            <a:ext cx="45031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Спортивные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27290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" y="908720"/>
            <a:ext cx="4932040" cy="32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49" y="908720"/>
            <a:ext cx="4390751" cy="32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tribuna.ucoz.net/14/biblioteka_na_saj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57236"/>
            <a:ext cx="4403607" cy="3300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38163" y="41563"/>
            <a:ext cx="60003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Культура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37353" y="188640"/>
            <a:ext cx="44310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«Школьный автобус»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43" y="896526"/>
            <a:ext cx="403244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0" y="896526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17639" r="16790" b="17367"/>
          <a:stretch/>
        </p:blipFill>
        <p:spPr>
          <a:xfrm>
            <a:off x="317606" y="3933056"/>
            <a:ext cx="4044292" cy="283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Step\Desktop\АВТОБУСЫ\ВАСИЛЬЕВКА\DSC010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4"/>
          <a:stretch/>
        </p:blipFill>
        <p:spPr bwMode="auto">
          <a:xfrm>
            <a:off x="4944841" y="3923075"/>
            <a:ext cx="4047251" cy="2840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46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3.7037E-6 L -0.00121 -0.232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27027" y="188640"/>
            <a:ext cx="525175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Средний размер заработной платы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работников культуры,  руб.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00457793"/>
              </p:ext>
            </p:extLst>
          </p:nvPr>
        </p:nvGraphicFramePr>
        <p:xfrm>
          <a:off x="323528" y="1268760"/>
          <a:ext cx="864096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71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81</a:t>
            </a:fld>
            <a:endParaRPr lang="ru-RU"/>
          </a:p>
        </p:txBody>
      </p:sp>
      <p:pic>
        <p:nvPicPr>
          <p:cNvPr id="13316" name="Picture 4" descr="E:\февраль 2016\Ws_p6BPVX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9" y="103473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8091" y="41563"/>
            <a:ext cx="73805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Укрепление материально-технической базы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учреждений культуры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2200" y="3501008"/>
            <a:ext cx="226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Здание библиотеки</a:t>
            </a:r>
            <a:endParaRPr lang="ru-RU" dirty="0"/>
          </a:p>
        </p:txBody>
      </p:sp>
      <p:pic>
        <p:nvPicPr>
          <p:cNvPr id="2050" name="Picture 2" descr="E:\DCIM\101MSDCF\DSC07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89" y="2019212"/>
            <a:ext cx="5006912" cy="3332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C4DC-01A0-4DB1-A605-BF53479414F5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83</a:t>
            </a:fld>
            <a:endParaRPr lang="ru-RU"/>
          </a:p>
        </p:txBody>
      </p:sp>
      <p:pic>
        <p:nvPicPr>
          <p:cNvPr id="3074" name="Picture 2" descr="Z:\foto\для книги фото конышевский район\Новая папка\загс\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914343" cy="3264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5466"/>
            <a:ext cx="4383560" cy="328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53274" y="332656"/>
            <a:ext cx="71769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Отдел ЗАГС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2690" y="188640"/>
            <a:ext cx="86004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Среднемесячная заработная плата на одного  работающего</a:t>
            </a:r>
          </a:p>
          <a:p>
            <a:pPr algn="ct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районе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718601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370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22339" y="-16459"/>
            <a:ext cx="56028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Уровень регистрируемой безработицы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районе</a:t>
            </a:r>
          </a:p>
        </p:txBody>
      </p:sp>
      <p:pic>
        <p:nvPicPr>
          <p:cNvPr id="6146" name="Picture 2" descr="Z:\foto\2017\Занятость фото\Клу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36613" y="116632"/>
            <a:ext cx="3470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Ярмарка вакансий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9"/>
          <a:stretch/>
        </p:blipFill>
        <p:spPr>
          <a:xfrm>
            <a:off x="5436096" y="739262"/>
            <a:ext cx="3011818" cy="327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Z:\foto\2017\Занятость фото\Ярмарка вакансий рабочих мест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0" y="908720"/>
            <a:ext cx="4034769" cy="3026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9" y="3967093"/>
            <a:ext cx="4034769" cy="2745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Z:\foto\2014\25.08.2014 Ярмарка Вакансий поссовет\IMG_22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15" y="4012942"/>
            <a:ext cx="3816424" cy="270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3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87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342326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404664"/>
            <a:ext cx="77588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Инвестиции в основной капитал,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млн.руб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66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47199" y="90508"/>
            <a:ext cx="70455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4152207" cy="273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45655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C:\Documents and Settings\Администратор\Рабочий стол\фото\элеватор\IMG_0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6101"/>
            <a:ext cx="3744416" cy="2646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68" y="3960127"/>
            <a:ext cx="3750563" cy="2812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9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89</a:t>
            </a:fld>
            <a:endParaRPr lang="ru-RU"/>
          </a:p>
        </p:txBody>
      </p:sp>
      <p:pic>
        <p:nvPicPr>
          <p:cNvPr id="9220" name="Picture 4" descr="Z:\IT_отдел\фото 2016 строители\08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4607"/>
            <a:ext cx="4464496" cy="3348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47472" y="0"/>
            <a:ext cx="65229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Открытие газораспределительной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станции в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п.Конышевка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221" name="Picture 5" descr="Z:\IT_отдел\фото 2016 строители\08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73743"/>
            <a:ext cx="470479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9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33544960"/>
              </p:ext>
            </p:extLst>
          </p:nvPr>
        </p:nvGraphicFramePr>
        <p:xfrm>
          <a:off x="575556" y="1124744"/>
          <a:ext cx="7992888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55418"/>
            <a:ext cx="87792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Заработная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плата работников 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дошкольного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7272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90</a:t>
            </a:fld>
            <a:endParaRPr lang="ru-RU"/>
          </a:p>
        </p:txBody>
      </p:sp>
      <p:pic>
        <p:nvPicPr>
          <p:cNvPr id="10243" name="Picture 3" descr="Z:\IT_отдел\фото 2016 строители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16424" cy="286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IT_отдел\фото 2016 строители\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2203561"/>
            <a:ext cx="4826536" cy="361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>
            <a:off x="304800" y="1554163"/>
            <a:ext cx="8686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5" name="Picture 5" descr="Z:\IT_отдел\фото 2016 строители\10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64708"/>
            <a:ext cx="3816424" cy="2754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66287" y="116632"/>
            <a:ext cx="69509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Пуск газа в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Конышевском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районе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0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91</a:t>
            </a:fld>
            <a:endParaRPr lang="ru-RU"/>
          </a:p>
        </p:txBody>
      </p:sp>
      <p:pic>
        <p:nvPicPr>
          <p:cNvPr id="11266" name="Picture 2" descr="Z:\IT_отдел\фото 2016 строители\12.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9" y="1124745"/>
            <a:ext cx="3807973" cy="2927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Z:\IT_отдел\фото 2016 строители\12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74" y="1124744"/>
            <a:ext cx="3946104" cy="294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:\IT_отдел\фото 2016 строители\12.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1" y="4221087"/>
            <a:ext cx="3835896" cy="249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Z:\IT_отдел\фото 2016 строители\12.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07" y="4194333"/>
            <a:ext cx="3785238" cy="252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1976" y="14001"/>
            <a:ext cx="7699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газопроводных сетей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897550"/>
            <a:ext cx="4545632" cy="3187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382"/>
            <a:ext cx="4572000" cy="284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3"/>
            <a:ext cx="4572001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529371"/>
            <a:ext cx="4534869" cy="332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5564" y="14001"/>
            <a:ext cx="7712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водопроводных сетей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93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23792961"/>
              </p:ext>
            </p:extLst>
          </p:nvPr>
        </p:nvGraphicFramePr>
        <p:xfrm>
          <a:off x="179512" y="836712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1976" y="14001"/>
            <a:ext cx="7699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газопроводных сетей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94</a:t>
            </a:fld>
            <a:endParaRPr lang="ru-RU"/>
          </a:p>
        </p:txBody>
      </p:sp>
      <p:pic>
        <p:nvPicPr>
          <p:cNvPr id="12290" name="Picture 2" descr="Z:\IT_отдел\фото 2016 строители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00" y="2996952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Z:\IT_отдел\фото 2016 строители\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595" y="116632"/>
            <a:ext cx="8108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и реконструкция дорог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95</a:t>
            </a:fld>
            <a:endParaRPr lang="ru-RU"/>
          </a:p>
        </p:txBody>
      </p:sp>
      <p:pic>
        <p:nvPicPr>
          <p:cNvPr id="13314" name="Picture 2" descr="Z:\IT_отдел\фото 2016 строители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9552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Z:\IT_отдел\фото 2016 строители\16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629965" cy="308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595" y="116632"/>
            <a:ext cx="8108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и реконструкция дорог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96</a:t>
            </a:fld>
            <a:endParaRPr lang="ru-RU"/>
          </a:p>
        </p:txBody>
      </p:sp>
      <p:pic>
        <p:nvPicPr>
          <p:cNvPr id="14338" name="Picture 2" descr="Z:\IT_отдел\фото 2016 строители\18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553928" cy="3408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Z:\IT_отдел\фото 2016 строители\18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59"/>
            <a:ext cx="4608512" cy="3438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9076" y="116632"/>
            <a:ext cx="48253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Автобусные павильоны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6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97</a:t>
            </a:fld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52271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lidia-tour.ru/wp-content/uploads/2016/09/c620927212cff33a4862cdad6e2589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25284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595" y="116632"/>
            <a:ext cx="8108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Строительство и реконструкция дорог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98</a:t>
            </a:fld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471"/>
            <a:ext cx="4881882" cy="3252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s15.buyreklama.ru/perm/photos/34314375/168ac46cefcdc88c41957253ac1f6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93605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96691" y="116632"/>
            <a:ext cx="60901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Автобусное сообщение района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6519" y="116632"/>
            <a:ext cx="82509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Дома ООО «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Агропромкомплектация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-Курск»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99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86" y="3140968"/>
            <a:ext cx="4738472" cy="355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" y="1052736"/>
            <a:ext cx="4764716" cy="357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89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Оформление по умолчанию">
    <a:majorFont>
      <a:latin typeface="Times New Roman"/>
      <a:ea typeface="Arial Unicode MS"/>
      <a:cs typeface="Arial Unicode MS"/>
    </a:majorFont>
    <a:minorFont>
      <a:latin typeface="Times New Roman"/>
      <a:ea typeface="Arial Unicode MS"/>
      <a:cs typeface="Arial Unicode MS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11934</TotalTime>
  <Words>1490</Words>
  <Application>Microsoft Office PowerPoint</Application>
  <PresentationFormat>Экран (4:3)</PresentationFormat>
  <Paragraphs>483</Paragraphs>
  <Slides>142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142</vt:i4>
      </vt:variant>
    </vt:vector>
  </HeadingPairs>
  <TitlesOfParts>
    <vt:vector size="14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Обеспечение жильем детей-сирот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Защита населения от ЧС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Даничев</cp:lastModifiedBy>
  <cp:revision>267</cp:revision>
  <dcterms:created xsi:type="dcterms:W3CDTF">2015-02-11T11:56:34Z</dcterms:created>
  <dcterms:modified xsi:type="dcterms:W3CDTF">2018-01-31T14:41:46Z</dcterms:modified>
</cp:coreProperties>
</file>